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DM Sans" panose="020F0502020204030204" pitchFamily="2" charset="0"/>
      <p:regular r:id="rId12"/>
    </p:embeddedFont>
    <p:embeddedFont>
      <p:font typeface="DM Sans Bold" panose="020B0604020202020204" charset="0"/>
      <p:regular r:id="rId13"/>
    </p:embeddedFont>
    <p:embeddedFont>
      <p:font typeface="Petchlamoon Medium" panose="020B0604020202020204" charset="-34"/>
      <p:regular r:id="rId14"/>
    </p:embeddedFont>
    <p:embeddedFont>
      <p:font typeface="เอฟซี มินิมอล" panose="020B0604020202020204" charset="-34"/>
      <p:regular r:id="rId15"/>
    </p:embeddedFont>
    <p:embeddedFont>
      <p:font typeface="เอฟซี มินิมอล Bold" panose="020B0604020202020204" charset="-34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5" d="100"/>
          <a:sy n="65" d="100"/>
        </p:scale>
        <p:origin x="1074" y="2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jpe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jpe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3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3.png"/><Relationship Id="rId7" Type="http://schemas.openxmlformats.org/officeDocument/2006/relationships/image" Target="../media/image1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3.png"/><Relationship Id="rId7" Type="http://schemas.openxmlformats.org/officeDocument/2006/relationships/image" Target="../media/image25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9.png"/><Relationship Id="rId5" Type="http://schemas.openxmlformats.org/officeDocument/2006/relationships/image" Target="../media/image12.png"/><Relationship Id="rId10" Type="http://schemas.openxmlformats.org/officeDocument/2006/relationships/image" Target="../media/image28.jpeg"/><Relationship Id="rId4" Type="http://schemas.openxmlformats.org/officeDocument/2006/relationships/image" Target="../media/image4.png"/><Relationship Id="rId9" Type="http://schemas.openxmlformats.org/officeDocument/2006/relationships/image" Target="../media/image2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3.png"/><Relationship Id="rId7" Type="http://schemas.openxmlformats.org/officeDocument/2006/relationships/image" Target="../media/image25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30.jpg"/><Relationship Id="rId5" Type="http://schemas.openxmlformats.org/officeDocument/2006/relationships/image" Target="../media/image12.png"/><Relationship Id="rId10" Type="http://schemas.openxmlformats.org/officeDocument/2006/relationships/image" Target="../media/image28.jpeg"/><Relationship Id="rId4" Type="http://schemas.openxmlformats.org/officeDocument/2006/relationships/image" Target="../media/image4.png"/><Relationship Id="rId9" Type="http://schemas.openxmlformats.org/officeDocument/2006/relationships/image" Target="../media/image2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1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3.png"/><Relationship Id="rId7" Type="http://schemas.openxmlformats.org/officeDocument/2006/relationships/image" Target="../media/image32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.png"/><Relationship Id="rId7" Type="http://schemas.openxmlformats.org/officeDocument/2006/relationships/image" Target="../media/image35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2540">
            <a:off x="-694737" y="-1373189"/>
            <a:ext cx="19677474" cy="13033378"/>
          </a:xfrm>
          <a:custGeom>
            <a:avLst/>
            <a:gdLst/>
            <a:ahLst/>
            <a:cxnLst/>
            <a:rect l="l" t="t" r="r" b="b"/>
            <a:pathLst>
              <a:path w="19677474" h="13033378">
                <a:moveTo>
                  <a:pt x="1616749" y="0"/>
                </a:moveTo>
                <a:lnTo>
                  <a:pt x="19677474" y="2874220"/>
                </a:lnTo>
                <a:lnTo>
                  <a:pt x="18060725" y="13033378"/>
                </a:lnTo>
                <a:lnTo>
                  <a:pt x="0" y="10159158"/>
                </a:lnTo>
                <a:lnTo>
                  <a:pt x="1616749" y="0"/>
                </a:lnTo>
                <a:close/>
              </a:path>
            </a:pathLst>
          </a:custGeom>
          <a:blipFill>
            <a:blip r:embed="rId2"/>
            <a:stretch>
              <a:fillRect t="-79976" r="-3995" b="-4207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0509794" y="550045"/>
            <a:ext cx="8229600" cy="8229600"/>
          </a:xfrm>
          <a:custGeom>
            <a:avLst/>
            <a:gdLst/>
            <a:ahLst/>
            <a:cxnLst/>
            <a:rect l="l" t="t" r="r" b="b"/>
            <a:pathLst>
              <a:path w="8229600" h="8229600">
                <a:moveTo>
                  <a:pt x="0" y="0"/>
                </a:moveTo>
                <a:lnTo>
                  <a:pt x="8229600" y="0"/>
                </a:lnTo>
                <a:lnTo>
                  <a:pt x="82296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-682259" y="4616405"/>
            <a:ext cx="19645174" cy="6095390"/>
            <a:chOff x="0" y="0"/>
            <a:chExt cx="26193566" cy="8127186"/>
          </a:xfrm>
        </p:grpSpPr>
        <p:sp>
          <p:nvSpPr>
            <p:cNvPr id="5" name="Freeform 5"/>
            <p:cNvSpPr/>
            <p:nvPr/>
          </p:nvSpPr>
          <p:spPr>
            <a:xfrm rot="-94123">
              <a:off x="44080" y="4545555"/>
              <a:ext cx="13220716" cy="3401303"/>
            </a:xfrm>
            <a:custGeom>
              <a:avLst/>
              <a:gdLst/>
              <a:ahLst/>
              <a:cxnLst/>
              <a:rect l="l" t="t" r="r" b="b"/>
              <a:pathLst>
                <a:path w="13220716" h="3401303">
                  <a:moveTo>
                    <a:pt x="0" y="0"/>
                  </a:moveTo>
                  <a:lnTo>
                    <a:pt x="13220716" y="0"/>
                  </a:lnTo>
                  <a:lnTo>
                    <a:pt x="13220716" y="3401303"/>
                  </a:lnTo>
                  <a:lnTo>
                    <a:pt x="0" y="3401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>
              <a:off x="10598760" y="4516506"/>
              <a:ext cx="13220716" cy="3401303"/>
            </a:xfrm>
            <a:custGeom>
              <a:avLst/>
              <a:gdLst/>
              <a:ahLst/>
              <a:cxnLst/>
              <a:rect l="l" t="t" r="r" b="b"/>
              <a:pathLst>
                <a:path w="13220716" h="3401303">
                  <a:moveTo>
                    <a:pt x="0" y="0"/>
                  </a:moveTo>
                  <a:lnTo>
                    <a:pt x="13220716" y="0"/>
                  </a:lnTo>
                  <a:lnTo>
                    <a:pt x="13220716" y="3401303"/>
                  </a:lnTo>
                  <a:lnTo>
                    <a:pt x="0" y="3401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74558">
              <a:off x="54520" y="3162188"/>
              <a:ext cx="11256230" cy="4634112"/>
            </a:xfrm>
            <a:custGeom>
              <a:avLst/>
              <a:gdLst/>
              <a:ahLst/>
              <a:cxnLst/>
              <a:rect l="l" t="t" r="r" b="b"/>
              <a:pathLst>
                <a:path w="11256230" h="4634112">
                  <a:moveTo>
                    <a:pt x="0" y="0"/>
                  </a:moveTo>
                  <a:lnTo>
                    <a:pt x="11256230" y="0"/>
                  </a:lnTo>
                  <a:lnTo>
                    <a:pt x="11256230" y="4634112"/>
                  </a:lnTo>
                  <a:lnTo>
                    <a:pt x="0" y="46341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flipH="1">
              <a:off x="13471082" y="2546155"/>
              <a:ext cx="12660039" cy="5206441"/>
            </a:xfrm>
            <a:custGeom>
              <a:avLst/>
              <a:gdLst/>
              <a:ahLst/>
              <a:cxnLst/>
              <a:rect l="l" t="t" r="r" b="b"/>
              <a:pathLst>
                <a:path w="12660039" h="5206441">
                  <a:moveTo>
                    <a:pt x="12660039" y="0"/>
                  </a:moveTo>
                  <a:lnTo>
                    <a:pt x="0" y="0"/>
                  </a:lnTo>
                  <a:lnTo>
                    <a:pt x="0" y="5206441"/>
                  </a:lnTo>
                  <a:lnTo>
                    <a:pt x="12660039" y="5206441"/>
                  </a:lnTo>
                  <a:lnTo>
                    <a:pt x="12660039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>
              <a:off x="13955773" y="0"/>
              <a:ext cx="12237792" cy="7847484"/>
            </a:xfrm>
            <a:custGeom>
              <a:avLst/>
              <a:gdLst/>
              <a:ahLst/>
              <a:cxnLst/>
              <a:rect l="l" t="t" r="r" b="b"/>
              <a:pathLst>
                <a:path w="12237792" h="7847484">
                  <a:moveTo>
                    <a:pt x="0" y="0"/>
                  </a:moveTo>
                  <a:lnTo>
                    <a:pt x="12237793" y="0"/>
                  </a:lnTo>
                  <a:lnTo>
                    <a:pt x="12237793" y="7847484"/>
                  </a:lnTo>
                  <a:lnTo>
                    <a:pt x="0" y="7847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Freeform 10"/>
          <p:cNvSpPr/>
          <p:nvPr/>
        </p:nvSpPr>
        <p:spPr>
          <a:xfrm>
            <a:off x="14828996" y="1867854"/>
            <a:ext cx="1782266" cy="1782266"/>
          </a:xfrm>
          <a:custGeom>
            <a:avLst/>
            <a:gdLst/>
            <a:ahLst/>
            <a:cxnLst/>
            <a:rect l="l" t="t" r="r" b="b"/>
            <a:pathLst>
              <a:path w="1782266" h="1782266">
                <a:moveTo>
                  <a:pt x="0" y="0"/>
                </a:moveTo>
                <a:lnTo>
                  <a:pt x="1782266" y="0"/>
                </a:lnTo>
                <a:lnTo>
                  <a:pt x="1782266" y="1782266"/>
                </a:lnTo>
                <a:lnTo>
                  <a:pt x="0" y="17822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682076" flipH="1">
            <a:off x="6973638" y="544410"/>
            <a:ext cx="2230769" cy="2230769"/>
          </a:xfrm>
          <a:custGeom>
            <a:avLst/>
            <a:gdLst/>
            <a:ahLst/>
            <a:cxnLst/>
            <a:rect l="l" t="t" r="r" b="b"/>
            <a:pathLst>
              <a:path w="2230769" h="2230769">
                <a:moveTo>
                  <a:pt x="2230769" y="0"/>
                </a:moveTo>
                <a:lnTo>
                  <a:pt x="0" y="0"/>
                </a:lnTo>
                <a:lnTo>
                  <a:pt x="0" y="2230769"/>
                </a:lnTo>
                <a:lnTo>
                  <a:pt x="2230769" y="2230769"/>
                </a:lnTo>
                <a:lnTo>
                  <a:pt x="2230769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 flipH="1">
            <a:off x="0" y="-2857"/>
            <a:ext cx="7259193" cy="8229600"/>
          </a:xfrm>
          <a:custGeom>
            <a:avLst/>
            <a:gdLst/>
            <a:ahLst/>
            <a:cxnLst/>
            <a:rect l="l" t="t" r="r" b="b"/>
            <a:pathLst>
              <a:path w="7259193" h="8229600">
                <a:moveTo>
                  <a:pt x="7259193" y="0"/>
                </a:moveTo>
                <a:lnTo>
                  <a:pt x="0" y="0"/>
                </a:lnTo>
                <a:lnTo>
                  <a:pt x="0" y="8229600"/>
                </a:lnTo>
                <a:lnTo>
                  <a:pt x="7259193" y="8229600"/>
                </a:lnTo>
                <a:lnTo>
                  <a:pt x="7259193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-682259" y="0"/>
            <a:ext cx="3571871" cy="5021080"/>
          </a:xfrm>
          <a:custGeom>
            <a:avLst/>
            <a:gdLst/>
            <a:ahLst/>
            <a:cxnLst/>
            <a:rect l="l" t="t" r="r" b="b"/>
            <a:pathLst>
              <a:path w="3571871" h="5021080">
                <a:moveTo>
                  <a:pt x="0" y="0"/>
                </a:moveTo>
                <a:lnTo>
                  <a:pt x="3571871" y="0"/>
                </a:lnTo>
                <a:lnTo>
                  <a:pt x="3571871" y="5021080"/>
                </a:lnTo>
                <a:lnTo>
                  <a:pt x="0" y="502108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r="-19009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14811157" y="3334665"/>
            <a:ext cx="1800105" cy="2660360"/>
          </a:xfrm>
          <a:custGeom>
            <a:avLst/>
            <a:gdLst/>
            <a:ahLst/>
            <a:cxnLst/>
            <a:rect l="l" t="t" r="r" b="b"/>
            <a:pathLst>
              <a:path w="1800105" h="2660360">
                <a:moveTo>
                  <a:pt x="0" y="0"/>
                </a:moveTo>
                <a:lnTo>
                  <a:pt x="1800105" y="0"/>
                </a:lnTo>
                <a:lnTo>
                  <a:pt x="1800105" y="2660360"/>
                </a:lnTo>
                <a:lnTo>
                  <a:pt x="0" y="266036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475613" b="-8873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5" name="Group 15"/>
          <p:cNvGrpSpPr/>
          <p:nvPr/>
        </p:nvGrpSpPr>
        <p:grpSpPr>
          <a:xfrm>
            <a:off x="670075" y="6043507"/>
            <a:ext cx="8572133" cy="2267850"/>
            <a:chOff x="0" y="0"/>
            <a:chExt cx="11429510" cy="3023800"/>
          </a:xfrm>
        </p:grpSpPr>
        <p:sp>
          <p:nvSpPr>
            <p:cNvPr id="16" name="Freeform 16"/>
            <p:cNvSpPr/>
            <p:nvPr/>
          </p:nvSpPr>
          <p:spPr>
            <a:xfrm rot="-2074389">
              <a:off x="168449" y="157541"/>
              <a:ext cx="819373" cy="848691"/>
            </a:xfrm>
            <a:custGeom>
              <a:avLst/>
              <a:gdLst/>
              <a:ahLst/>
              <a:cxnLst/>
              <a:rect l="l" t="t" r="r" b="b"/>
              <a:pathLst>
                <a:path w="819373" h="848691">
                  <a:moveTo>
                    <a:pt x="0" y="0"/>
                  </a:moveTo>
                  <a:lnTo>
                    <a:pt x="819373" y="0"/>
                  </a:lnTo>
                  <a:lnTo>
                    <a:pt x="819373" y="848692"/>
                  </a:lnTo>
                  <a:lnTo>
                    <a:pt x="0" y="8486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4709" flipH="1">
              <a:off x="6069333" y="1415197"/>
              <a:ext cx="587045" cy="578096"/>
            </a:xfrm>
            <a:custGeom>
              <a:avLst/>
              <a:gdLst/>
              <a:ahLst/>
              <a:cxnLst/>
              <a:rect l="l" t="t" r="r" b="b"/>
              <a:pathLst>
                <a:path w="587045" h="578096">
                  <a:moveTo>
                    <a:pt x="587045" y="0"/>
                  </a:moveTo>
                  <a:lnTo>
                    <a:pt x="0" y="0"/>
                  </a:lnTo>
                  <a:lnTo>
                    <a:pt x="0" y="578096"/>
                  </a:lnTo>
                  <a:lnTo>
                    <a:pt x="587045" y="578096"/>
                  </a:lnTo>
                  <a:lnTo>
                    <a:pt x="587045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75582">
              <a:off x="3698879" y="2388100"/>
              <a:ext cx="560332" cy="580382"/>
            </a:xfrm>
            <a:custGeom>
              <a:avLst/>
              <a:gdLst/>
              <a:ahLst/>
              <a:cxnLst/>
              <a:rect l="l" t="t" r="r" b="b"/>
              <a:pathLst>
                <a:path w="560332" h="580382">
                  <a:moveTo>
                    <a:pt x="0" y="0"/>
                  </a:moveTo>
                  <a:lnTo>
                    <a:pt x="560332" y="0"/>
                  </a:lnTo>
                  <a:lnTo>
                    <a:pt x="560332" y="580381"/>
                  </a:lnTo>
                  <a:lnTo>
                    <a:pt x="0" y="5803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10182769" y="1034859"/>
              <a:ext cx="1246741" cy="1643431"/>
            </a:xfrm>
            <a:custGeom>
              <a:avLst/>
              <a:gdLst/>
              <a:ahLst/>
              <a:cxnLst/>
              <a:rect l="l" t="t" r="r" b="b"/>
              <a:pathLst>
                <a:path w="1246741" h="1643431">
                  <a:moveTo>
                    <a:pt x="0" y="0"/>
                  </a:moveTo>
                  <a:lnTo>
                    <a:pt x="1246741" y="0"/>
                  </a:lnTo>
                  <a:lnTo>
                    <a:pt x="1246741" y="1643431"/>
                  </a:lnTo>
                  <a:lnTo>
                    <a:pt x="0" y="16434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Freeform 20"/>
          <p:cNvSpPr/>
          <p:nvPr/>
        </p:nvSpPr>
        <p:spPr>
          <a:xfrm>
            <a:off x="10152417" y="5591730"/>
            <a:ext cx="714754" cy="720777"/>
          </a:xfrm>
          <a:custGeom>
            <a:avLst/>
            <a:gdLst/>
            <a:ahLst/>
            <a:cxnLst/>
            <a:rect l="l" t="t" r="r" b="b"/>
            <a:pathLst>
              <a:path w="714754" h="720777">
                <a:moveTo>
                  <a:pt x="0" y="0"/>
                </a:moveTo>
                <a:lnTo>
                  <a:pt x="714753" y="0"/>
                </a:lnTo>
                <a:lnTo>
                  <a:pt x="714753" y="720777"/>
                </a:lnTo>
                <a:lnTo>
                  <a:pt x="0" y="720777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 rot="747602">
            <a:off x="10012171" y="2276672"/>
            <a:ext cx="452400" cy="468587"/>
          </a:xfrm>
          <a:custGeom>
            <a:avLst/>
            <a:gdLst/>
            <a:ahLst/>
            <a:cxnLst/>
            <a:rect l="l" t="t" r="r" b="b"/>
            <a:pathLst>
              <a:path w="452400" h="468587">
                <a:moveTo>
                  <a:pt x="0" y="0"/>
                </a:moveTo>
                <a:lnTo>
                  <a:pt x="452400" y="0"/>
                </a:lnTo>
                <a:lnTo>
                  <a:pt x="452400" y="468588"/>
                </a:lnTo>
                <a:lnTo>
                  <a:pt x="0" y="46858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Freeform 22"/>
          <p:cNvSpPr/>
          <p:nvPr/>
        </p:nvSpPr>
        <p:spPr>
          <a:xfrm rot="867851">
            <a:off x="9731334" y="3470182"/>
            <a:ext cx="2188794" cy="1283521"/>
          </a:xfrm>
          <a:custGeom>
            <a:avLst/>
            <a:gdLst/>
            <a:ahLst/>
            <a:cxnLst/>
            <a:rect l="l" t="t" r="r" b="b"/>
            <a:pathLst>
              <a:path w="2188794" h="1283521">
                <a:moveTo>
                  <a:pt x="0" y="0"/>
                </a:moveTo>
                <a:lnTo>
                  <a:pt x="2188794" y="0"/>
                </a:lnTo>
                <a:lnTo>
                  <a:pt x="2188794" y="1283521"/>
                </a:lnTo>
                <a:lnTo>
                  <a:pt x="0" y="1283521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3" name="Freeform 23"/>
          <p:cNvSpPr/>
          <p:nvPr/>
        </p:nvSpPr>
        <p:spPr>
          <a:xfrm>
            <a:off x="13396664" y="1852397"/>
            <a:ext cx="5630098" cy="8434603"/>
          </a:xfrm>
          <a:custGeom>
            <a:avLst/>
            <a:gdLst/>
            <a:ahLst/>
            <a:cxnLst/>
            <a:rect l="l" t="t" r="r" b="b"/>
            <a:pathLst>
              <a:path w="5630098" h="8434603">
                <a:moveTo>
                  <a:pt x="0" y="0"/>
                </a:moveTo>
                <a:lnTo>
                  <a:pt x="5630098" y="0"/>
                </a:lnTo>
                <a:lnTo>
                  <a:pt x="5630098" y="8434603"/>
                </a:lnTo>
                <a:lnTo>
                  <a:pt x="0" y="8434603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Freeform 24"/>
          <p:cNvSpPr/>
          <p:nvPr/>
        </p:nvSpPr>
        <p:spPr>
          <a:xfrm>
            <a:off x="662442" y="330516"/>
            <a:ext cx="2373038" cy="2718833"/>
          </a:xfrm>
          <a:custGeom>
            <a:avLst/>
            <a:gdLst/>
            <a:ahLst/>
            <a:cxnLst/>
            <a:rect l="l" t="t" r="r" b="b"/>
            <a:pathLst>
              <a:path w="2373038" h="2718833">
                <a:moveTo>
                  <a:pt x="0" y="0"/>
                </a:moveTo>
                <a:lnTo>
                  <a:pt x="2373038" y="0"/>
                </a:lnTo>
                <a:lnTo>
                  <a:pt x="2373038" y="2718834"/>
                </a:lnTo>
                <a:lnTo>
                  <a:pt x="0" y="2718834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5" name="TextBox 25"/>
          <p:cNvSpPr txBox="1"/>
          <p:nvPr/>
        </p:nvSpPr>
        <p:spPr>
          <a:xfrm>
            <a:off x="3817338" y="1988849"/>
            <a:ext cx="15881990" cy="12954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9975"/>
              </a:lnSpc>
              <a:spcBef>
                <a:spcPct val="0"/>
              </a:spcBef>
            </a:pPr>
            <a:r>
              <a:rPr lang="en-US" sz="6600" b="1" spc="381" dirty="0" err="1">
                <a:solidFill>
                  <a:srgbClr val="0039CD"/>
                </a:solidFill>
                <a:latin typeface="Petchlamoon Medium"/>
                <a:ea typeface="Petchlamoon Medium"/>
                <a:cs typeface="Petchlamoon Medium"/>
                <a:sym typeface="Petchlamoon Medium"/>
              </a:rPr>
              <a:t>ผลสำเร็จการดำเนินงาน</a:t>
            </a:r>
            <a:endParaRPr lang="en-US" sz="6600" b="1" spc="381" dirty="0">
              <a:solidFill>
                <a:srgbClr val="0039CD"/>
              </a:solidFill>
              <a:latin typeface="Petchlamoon Medium"/>
              <a:ea typeface="Petchlamoon Medium"/>
              <a:cs typeface="Petchlamoon Medium"/>
              <a:sym typeface="Petchlamoon Medium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2943426" y="3129350"/>
            <a:ext cx="12123518" cy="786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37"/>
              </a:lnSpc>
            </a:pPr>
            <a:r>
              <a:rPr lang="en-US" sz="4358" b="1" spc="87" dirty="0" err="1">
                <a:solidFill>
                  <a:srgbClr val="0039CD"/>
                </a:solidFill>
                <a:latin typeface="เอฟซี มินิมอล Bold"/>
                <a:ea typeface="เอฟซี มินิมอล Bold"/>
                <a:cs typeface="เอฟซี มินิมอล Bold"/>
                <a:sym typeface="เอฟซี มินิมอล Bold"/>
              </a:rPr>
              <a:t>เป็นองค์กรคุณธรรมต้นแบบ</a:t>
            </a:r>
            <a:r>
              <a:rPr lang="en-US" sz="4358" b="1" spc="87" dirty="0">
                <a:solidFill>
                  <a:srgbClr val="0039CD"/>
                </a:solidFill>
                <a:latin typeface="เอฟซี มินิมอล Bold"/>
                <a:ea typeface="เอฟซี มินิมอล Bold"/>
                <a:cs typeface="เอฟซี มินิมอล Bold"/>
                <a:sym typeface="เอฟซี มินิมอล Bold"/>
              </a:rPr>
              <a:t> </a:t>
            </a:r>
            <a:r>
              <a:rPr lang="en-US" sz="4358" b="1" spc="87" dirty="0" err="1">
                <a:solidFill>
                  <a:srgbClr val="0039CD"/>
                </a:solidFill>
                <a:latin typeface="เอฟซี มินิมอล Bold"/>
                <a:ea typeface="เอฟซี มินิมอล Bold"/>
                <a:cs typeface="เอฟซี มินิมอล Bold"/>
                <a:sym typeface="เอฟซี มินิมอล Bold"/>
              </a:rPr>
              <a:t>ปีงบประมาณ</a:t>
            </a:r>
            <a:r>
              <a:rPr lang="en-US" sz="4358" b="1" spc="87" dirty="0">
                <a:solidFill>
                  <a:srgbClr val="0039CD"/>
                </a:solidFill>
                <a:latin typeface="เอฟซี มินิมอล Bold"/>
                <a:ea typeface="เอฟซี มินิมอล Bold"/>
                <a:cs typeface="เอฟซี มินิมอล Bold"/>
                <a:sym typeface="เอฟซี มินิมอล Bold"/>
              </a:rPr>
              <a:t> 2569</a:t>
            </a:r>
          </a:p>
        </p:txBody>
      </p:sp>
      <p:grpSp>
        <p:nvGrpSpPr>
          <p:cNvPr id="27" name="Group 27"/>
          <p:cNvGrpSpPr/>
          <p:nvPr/>
        </p:nvGrpSpPr>
        <p:grpSpPr>
          <a:xfrm rot="-894760">
            <a:off x="7966000" y="5797881"/>
            <a:ext cx="3669378" cy="3669378"/>
            <a:chOff x="0" y="0"/>
            <a:chExt cx="1230317" cy="1230317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230317" cy="1230317"/>
            </a:xfrm>
            <a:custGeom>
              <a:avLst/>
              <a:gdLst/>
              <a:ahLst/>
              <a:cxnLst/>
              <a:rect l="l" t="t" r="r" b="b"/>
              <a:pathLst>
                <a:path w="1230317" h="1230317">
                  <a:moveTo>
                    <a:pt x="75955" y="0"/>
                  </a:moveTo>
                  <a:lnTo>
                    <a:pt x="1154362" y="0"/>
                  </a:lnTo>
                  <a:cubicBezTo>
                    <a:pt x="1196311" y="0"/>
                    <a:pt x="1230317" y="34006"/>
                    <a:pt x="1230317" y="75955"/>
                  </a:cubicBezTo>
                  <a:lnTo>
                    <a:pt x="1230317" y="1154362"/>
                  </a:lnTo>
                  <a:cubicBezTo>
                    <a:pt x="1230317" y="1196311"/>
                    <a:pt x="1196311" y="1230317"/>
                    <a:pt x="1154362" y="1230317"/>
                  </a:cubicBezTo>
                  <a:lnTo>
                    <a:pt x="75955" y="1230317"/>
                  </a:lnTo>
                  <a:cubicBezTo>
                    <a:pt x="34006" y="1230317"/>
                    <a:pt x="0" y="1196311"/>
                    <a:pt x="0" y="1154362"/>
                  </a:cubicBezTo>
                  <a:lnTo>
                    <a:pt x="0" y="75955"/>
                  </a:lnTo>
                  <a:cubicBezTo>
                    <a:pt x="0" y="34006"/>
                    <a:pt x="34006" y="0"/>
                    <a:pt x="75955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DD2E">
                    <a:alpha val="100000"/>
                  </a:srgbClr>
                </a:gs>
                <a:gs pos="100000">
                  <a:srgbClr val="D8B500">
                    <a:alpha val="100000"/>
                  </a:srgbClr>
                </a:gs>
              </a:gsLst>
              <a:lin ang="2700000"/>
            </a:gradFill>
            <a:ln w="76200" cap="rnd">
              <a:gradFill>
                <a:gsLst>
                  <a:gs pos="0">
                    <a:srgbClr val="D8B500">
                      <a:alpha val="100000"/>
                    </a:srgbClr>
                  </a:gs>
                  <a:gs pos="100000">
                    <a:srgbClr val="FFDD2E">
                      <a:alpha val="100000"/>
                    </a:srgbClr>
                  </a:gs>
                </a:gsLst>
                <a:lin ang="2700000"/>
              </a:gra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1230317" cy="12684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 rot="-894760">
            <a:off x="8349354" y="6181235"/>
            <a:ext cx="2902669" cy="2902669"/>
            <a:chOff x="0" y="0"/>
            <a:chExt cx="812800" cy="8128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58678" y="0"/>
                  </a:moveTo>
                  <a:lnTo>
                    <a:pt x="754122" y="0"/>
                  </a:lnTo>
                  <a:cubicBezTo>
                    <a:pt x="769685" y="0"/>
                    <a:pt x="784609" y="6182"/>
                    <a:pt x="795614" y="17186"/>
                  </a:cubicBezTo>
                  <a:cubicBezTo>
                    <a:pt x="806618" y="28191"/>
                    <a:pt x="812800" y="43115"/>
                    <a:pt x="812800" y="58678"/>
                  </a:cubicBezTo>
                  <a:lnTo>
                    <a:pt x="812800" y="754122"/>
                  </a:lnTo>
                  <a:cubicBezTo>
                    <a:pt x="812800" y="769685"/>
                    <a:pt x="806618" y="784609"/>
                    <a:pt x="795614" y="795614"/>
                  </a:cubicBezTo>
                  <a:cubicBezTo>
                    <a:pt x="784609" y="806618"/>
                    <a:pt x="769685" y="812800"/>
                    <a:pt x="754122" y="812800"/>
                  </a:cubicBezTo>
                  <a:lnTo>
                    <a:pt x="58678" y="812800"/>
                  </a:lnTo>
                  <a:cubicBezTo>
                    <a:pt x="43115" y="812800"/>
                    <a:pt x="28191" y="806618"/>
                    <a:pt x="17186" y="795614"/>
                  </a:cubicBezTo>
                  <a:cubicBezTo>
                    <a:pt x="6182" y="784609"/>
                    <a:pt x="0" y="769685"/>
                    <a:pt x="0" y="754122"/>
                  </a:cubicBezTo>
                  <a:lnTo>
                    <a:pt x="0" y="58678"/>
                  </a:lnTo>
                  <a:cubicBezTo>
                    <a:pt x="0" y="43115"/>
                    <a:pt x="6182" y="28191"/>
                    <a:pt x="17186" y="17186"/>
                  </a:cubicBezTo>
                  <a:cubicBezTo>
                    <a:pt x="28191" y="6182"/>
                    <a:pt x="43115" y="0"/>
                    <a:pt x="58678" y="0"/>
                  </a:cubicBezTo>
                  <a:close/>
                </a:path>
              </a:pathLst>
            </a:custGeom>
            <a:blipFill>
              <a:blip r:embed="rId19"/>
              <a:stretch>
                <a:fillRect l="-38996" r="-38996"/>
              </a:stretch>
            </a:blipFill>
            <a:ln w="38100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2" name="Group 32"/>
          <p:cNvGrpSpPr/>
          <p:nvPr/>
        </p:nvGrpSpPr>
        <p:grpSpPr>
          <a:xfrm rot="441519">
            <a:off x="11462295" y="5192264"/>
            <a:ext cx="3096517" cy="3096517"/>
            <a:chOff x="0" y="0"/>
            <a:chExt cx="1230317" cy="1230317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230317" cy="1230317"/>
            </a:xfrm>
            <a:custGeom>
              <a:avLst/>
              <a:gdLst/>
              <a:ahLst/>
              <a:cxnLst/>
              <a:rect l="l" t="t" r="r" b="b"/>
              <a:pathLst>
                <a:path w="1230317" h="1230317">
                  <a:moveTo>
                    <a:pt x="90007" y="0"/>
                  </a:moveTo>
                  <a:lnTo>
                    <a:pt x="1140310" y="0"/>
                  </a:lnTo>
                  <a:cubicBezTo>
                    <a:pt x="1190020" y="0"/>
                    <a:pt x="1230317" y="40298"/>
                    <a:pt x="1230317" y="90007"/>
                  </a:cubicBezTo>
                  <a:lnTo>
                    <a:pt x="1230317" y="1140310"/>
                  </a:lnTo>
                  <a:cubicBezTo>
                    <a:pt x="1230317" y="1164181"/>
                    <a:pt x="1220834" y="1187075"/>
                    <a:pt x="1203955" y="1203955"/>
                  </a:cubicBezTo>
                  <a:cubicBezTo>
                    <a:pt x="1187075" y="1220834"/>
                    <a:pt x="1164181" y="1230317"/>
                    <a:pt x="1140310" y="1230317"/>
                  </a:cubicBezTo>
                  <a:lnTo>
                    <a:pt x="90007" y="1230317"/>
                  </a:lnTo>
                  <a:cubicBezTo>
                    <a:pt x="66136" y="1230317"/>
                    <a:pt x="43242" y="1220834"/>
                    <a:pt x="26363" y="1203955"/>
                  </a:cubicBezTo>
                  <a:cubicBezTo>
                    <a:pt x="9483" y="1187075"/>
                    <a:pt x="0" y="1164181"/>
                    <a:pt x="0" y="1140310"/>
                  </a:cubicBezTo>
                  <a:lnTo>
                    <a:pt x="0" y="90007"/>
                  </a:lnTo>
                  <a:cubicBezTo>
                    <a:pt x="0" y="66136"/>
                    <a:pt x="9483" y="43242"/>
                    <a:pt x="26363" y="26363"/>
                  </a:cubicBezTo>
                  <a:cubicBezTo>
                    <a:pt x="43242" y="9483"/>
                    <a:pt x="66136" y="0"/>
                    <a:pt x="9000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DD2E">
                    <a:alpha val="100000"/>
                  </a:srgbClr>
                </a:gs>
                <a:gs pos="100000">
                  <a:srgbClr val="D8B500">
                    <a:alpha val="100000"/>
                  </a:srgbClr>
                </a:gs>
              </a:gsLst>
              <a:lin ang="2700000"/>
            </a:gradFill>
            <a:ln w="76200" cap="rnd">
              <a:gradFill>
                <a:gsLst>
                  <a:gs pos="0">
                    <a:srgbClr val="D8B500">
                      <a:alpha val="100000"/>
                    </a:srgbClr>
                  </a:gs>
                  <a:gs pos="100000">
                    <a:srgbClr val="FFDD2E">
                      <a:alpha val="100000"/>
                    </a:srgbClr>
                  </a:gs>
                </a:gsLst>
                <a:lin ang="2700000"/>
              </a:gra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38100"/>
              <a:ext cx="1230317" cy="12684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5" name="Group 35"/>
          <p:cNvGrpSpPr/>
          <p:nvPr/>
        </p:nvGrpSpPr>
        <p:grpSpPr>
          <a:xfrm rot="441519">
            <a:off x="11785800" y="5515769"/>
            <a:ext cx="2449506" cy="2449506"/>
            <a:chOff x="0" y="0"/>
            <a:chExt cx="812800" cy="81280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69533" y="0"/>
                  </a:moveTo>
                  <a:lnTo>
                    <a:pt x="743267" y="0"/>
                  </a:lnTo>
                  <a:cubicBezTo>
                    <a:pt x="761708" y="0"/>
                    <a:pt x="779394" y="7326"/>
                    <a:pt x="792434" y="20366"/>
                  </a:cubicBezTo>
                  <a:cubicBezTo>
                    <a:pt x="805474" y="33406"/>
                    <a:pt x="812800" y="51092"/>
                    <a:pt x="812800" y="69533"/>
                  </a:cubicBezTo>
                  <a:lnTo>
                    <a:pt x="812800" y="743267"/>
                  </a:lnTo>
                  <a:cubicBezTo>
                    <a:pt x="812800" y="761708"/>
                    <a:pt x="805474" y="779394"/>
                    <a:pt x="792434" y="792434"/>
                  </a:cubicBezTo>
                  <a:cubicBezTo>
                    <a:pt x="779394" y="805474"/>
                    <a:pt x="761708" y="812800"/>
                    <a:pt x="743267" y="812800"/>
                  </a:cubicBezTo>
                  <a:lnTo>
                    <a:pt x="69533" y="812800"/>
                  </a:lnTo>
                  <a:cubicBezTo>
                    <a:pt x="51092" y="812800"/>
                    <a:pt x="33406" y="805474"/>
                    <a:pt x="20366" y="792434"/>
                  </a:cubicBezTo>
                  <a:cubicBezTo>
                    <a:pt x="7326" y="779394"/>
                    <a:pt x="0" y="761708"/>
                    <a:pt x="0" y="743267"/>
                  </a:cubicBezTo>
                  <a:lnTo>
                    <a:pt x="0" y="69533"/>
                  </a:lnTo>
                  <a:cubicBezTo>
                    <a:pt x="0" y="51092"/>
                    <a:pt x="7326" y="33406"/>
                    <a:pt x="20366" y="20366"/>
                  </a:cubicBezTo>
                  <a:cubicBezTo>
                    <a:pt x="33406" y="7326"/>
                    <a:pt x="51092" y="0"/>
                    <a:pt x="69533" y="0"/>
                  </a:cubicBezTo>
                  <a:close/>
                </a:path>
              </a:pathLst>
            </a:custGeom>
            <a:blipFill>
              <a:blip r:embed="rId20"/>
              <a:stretch>
                <a:fillRect t="-16425" b="-16425"/>
              </a:stretch>
            </a:blipFill>
            <a:ln w="38100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7" name="Group 37"/>
          <p:cNvGrpSpPr/>
          <p:nvPr/>
        </p:nvGrpSpPr>
        <p:grpSpPr>
          <a:xfrm rot="476397">
            <a:off x="4034691" y="5753706"/>
            <a:ext cx="3670754" cy="3670754"/>
            <a:chOff x="0" y="0"/>
            <a:chExt cx="1230317" cy="1230317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1230317" cy="1230317"/>
            </a:xfrm>
            <a:custGeom>
              <a:avLst/>
              <a:gdLst/>
              <a:ahLst/>
              <a:cxnLst/>
              <a:rect l="l" t="t" r="r" b="b"/>
              <a:pathLst>
                <a:path w="1230317" h="1230317">
                  <a:moveTo>
                    <a:pt x="75927" y="0"/>
                  </a:moveTo>
                  <a:lnTo>
                    <a:pt x="1154390" y="0"/>
                  </a:lnTo>
                  <a:cubicBezTo>
                    <a:pt x="1174527" y="0"/>
                    <a:pt x="1193840" y="7999"/>
                    <a:pt x="1208079" y="22238"/>
                  </a:cubicBezTo>
                  <a:cubicBezTo>
                    <a:pt x="1222318" y="36478"/>
                    <a:pt x="1230317" y="55790"/>
                    <a:pt x="1230317" y="75927"/>
                  </a:cubicBezTo>
                  <a:lnTo>
                    <a:pt x="1230317" y="1154390"/>
                  </a:lnTo>
                  <a:cubicBezTo>
                    <a:pt x="1230317" y="1174527"/>
                    <a:pt x="1222318" y="1193840"/>
                    <a:pt x="1208079" y="1208079"/>
                  </a:cubicBezTo>
                  <a:cubicBezTo>
                    <a:pt x="1193840" y="1222318"/>
                    <a:pt x="1174527" y="1230317"/>
                    <a:pt x="1154390" y="1230317"/>
                  </a:cubicBezTo>
                  <a:lnTo>
                    <a:pt x="75927" y="1230317"/>
                  </a:lnTo>
                  <a:cubicBezTo>
                    <a:pt x="55790" y="1230317"/>
                    <a:pt x="36478" y="1222318"/>
                    <a:pt x="22238" y="1208079"/>
                  </a:cubicBezTo>
                  <a:cubicBezTo>
                    <a:pt x="7999" y="1193840"/>
                    <a:pt x="0" y="1174527"/>
                    <a:pt x="0" y="1154390"/>
                  </a:cubicBezTo>
                  <a:lnTo>
                    <a:pt x="0" y="75927"/>
                  </a:lnTo>
                  <a:cubicBezTo>
                    <a:pt x="0" y="55790"/>
                    <a:pt x="7999" y="36478"/>
                    <a:pt x="22238" y="22238"/>
                  </a:cubicBezTo>
                  <a:cubicBezTo>
                    <a:pt x="36478" y="7999"/>
                    <a:pt x="55790" y="0"/>
                    <a:pt x="7592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DD2E">
                    <a:alpha val="100000"/>
                  </a:srgbClr>
                </a:gs>
                <a:gs pos="100000">
                  <a:srgbClr val="D8B500">
                    <a:alpha val="100000"/>
                  </a:srgbClr>
                </a:gs>
              </a:gsLst>
              <a:lin ang="2700000"/>
            </a:gradFill>
            <a:ln w="76200" cap="rnd">
              <a:gradFill>
                <a:gsLst>
                  <a:gs pos="0">
                    <a:srgbClr val="D8B500">
                      <a:alpha val="100000"/>
                    </a:srgbClr>
                  </a:gs>
                  <a:gs pos="100000">
                    <a:srgbClr val="FFDD2E">
                      <a:alpha val="100000"/>
                    </a:srgbClr>
                  </a:gs>
                </a:gsLst>
                <a:lin ang="2700000"/>
              </a:gra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0" y="-38100"/>
              <a:ext cx="1230317" cy="12684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0" name="Group 40"/>
          <p:cNvGrpSpPr/>
          <p:nvPr/>
        </p:nvGrpSpPr>
        <p:grpSpPr>
          <a:xfrm rot="-743401">
            <a:off x="585099" y="5581145"/>
            <a:ext cx="3328157" cy="3328157"/>
            <a:chOff x="0" y="0"/>
            <a:chExt cx="1230317" cy="1230317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1230317" cy="1230317"/>
            </a:xfrm>
            <a:custGeom>
              <a:avLst/>
              <a:gdLst/>
              <a:ahLst/>
              <a:cxnLst/>
              <a:rect l="l" t="t" r="r" b="b"/>
              <a:pathLst>
                <a:path w="1230317" h="1230317">
                  <a:moveTo>
                    <a:pt x="83743" y="0"/>
                  </a:moveTo>
                  <a:lnTo>
                    <a:pt x="1146574" y="0"/>
                  </a:lnTo>
                  <a:cubicBezTo>
                    <a:pt x="1168784" y="0"/>
                    <a:pt x="1190085" y="8823"/>
                    <a:pt x="1205790" y="24528"/>
                  </a:cubicBezTo>
                  <a:cubicBezTo>
                    <a:pt x="1221494" y="40233"/>
                    <a:pt x="1230317" y="61533"/>
                    <a:pt x="1230317" y="83743"/>
                  </a:cubicBezTo>
                  <a:lnTo>
                    <a:pt x="1230317" y="1146574"/>
                  </a:lnTo>
                  <a:cubicBezTo>
                    <a:pt x="1230317" y="1168784"/>
                    <a:pt x="1221494" y="1190085"/>
                    <a:pt x="1205790" y="1205790"/>
                  </a:cubicBezTo>
                  <a:cubicBezTo>
                    <a:pt x="1190085" y="1221494"/>
                    <a:pt x="1168784" y="1230317"/>
                    <a:pt x="1146574" y="1230317"/>
                  </a:cubicBezTo>
                  <a:lnTo>
                    <a:pt x="83743" y="1230317"/>
                  </a:lnTo>
                  <a:cubicBezTo>
                    <a:pt x="61533" y="1230317"/>
                    <a:pt x="40233" y="1221494"/>
                    <a:pt x="24528" y="1205790"/>
                  </a:cubicBezTo>
                  <a:cubicBezTo>
                    <a:pt x="8823" y="1190085"/>
                    <a:pt x="0" y="1168784"/>
                    <a:pt x="0" y="1146574"/>
                  </a:cubicBezTo>
                  <a:lnTo>
                    <a:pt x="0" y="83743"/>
                  </a:lnTo>
                  <a:cubicBezTo>
                    <a:pt x="0" y="61533"/>
                    <a:pt x="8823" y="40233"/>
                    <a:pt x="24528" y="24528"/>
                  </a:cubicBezTo>
                  <a:cubicBezTo>
                    <a:pt x="40233" y="8823"/>
                    <a:pt x="61533" y="0"/>
                    <a:pt x="83743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DD2E">
                    <a:alpha val="100000"/>
                  </a:srgbClr>
                </a:gs>
                <a:gs pos="100000">
                  <a:srgbClr val="D8B500">
                    <a:alpha val="100000"/>
                  </a:srgbClr>
                </a:gs>
              </a:gsLst>
              <a:lin ang="2700000"/>
            </a:gradFill>
            <a:ln w="76200" cap="rnd">
              <a:gradFill>
                <a:gsLst>
                  <a:gs pos="0">
                    <a:srgbClr val="D8B500">
                      <a:alpha val="100000"/>
                    </a:srgbClr>
                  </a:gs>
                  <a:gs pos="100000">
                    <a:srgbClr val="FFDD2E">
                      <a:alpha val="100000"/>
                    </a:srgbClr>
                  </a:gs>
                </a:gsLst>
                <a:lin ang="2700000"/>
              </a:gra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-38100"/>
              <a:ext cx="1230317" cy="12684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3" name="Group 43"/>
          <p:cNvGrpSpPr/>
          <p:nvPr/>
        </p:nvGrpSpPr>
        <p:grpSpPr>
          <a:xfrm rot="-743401">
            <a:off x="932804" y="5928851"/>
            <a:ext cx="2632745" cy="2632745"/>
            <a:chOff x="0" y="0"/>
            <a:chExt cx="812800" cy="812800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64694" y="0"/>
                  </a:moveTo>
                  <a:lnTo>
                    <a:pt x="748106" y="0"/>
                  </a:lnTo>
                  <a:cubicBezTo>
                    <a:pt x="783836" y="0"/>
                    <a:pt x="812800" y="28964"/>
                    <a:pt x="812800" y="64694"/>
                  </a:cubicBezTo>
                  <a:lnTo>
                    <a:pt x="812800" y="748106"/>
                  </a:lnTo>
                  <a:cubicBezTo>
                    <a:pt x="812800" y="783836"/>
                    <a:pt x="783836" y="812800"/>
                    <a:pt x="748106" y="812800"/>
                  </a:cubicBezTo>
                  <a:lnTo>
                    <a:pt x="64694" y="812800"/>
                  </a:lnTo>
                  <a:cubicBezTo>
                    <a:pt x="28964" y="812800"/>
                    <a:pt x="0" y="783836"/>
                    <a:pt x="0" y="748106"/>
                  </a:cubicBezTo>
                  <a:lnTo>
                    <a:pt x="0" y="64694"/>
                  </a:lnTo>
                  <a:cubicBezTo>
                    <a:pt x="0" y="28964"/>
                    <a:pt x="28964" y="0"/>
                    <a:pt x="64694" y="0"/>
                  </a:cubicBezTo>
                  <a:close/>
                </a:path>
              </a:pathLst>
            </a:custGeom>
            <a:blipFill>
              <a:blip r:embed="rId21"/>
              <a:stretch>
                <a:fillRect l="-16651" r="-16651"/>
              </a:stretch>
            </a:blipFill>
            <a:ln w="38100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5" name="Group 45"/>
          <p:cNvGrpSpPr/>
          <p:nvPr/>
        </p:nvGrpSpPr>
        <p:grpSpPr>
          <a:xfrm rot="476397">
            <a:off x="4418189" y="6137204"/>
            <a:ext cx="2903757" cy="2903757"/>
            <a:chOff x="0" y="0"/>
            <a:chExt cx="812800" cy="8128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58656" y="0"/>
                  </a:moveTo>
                  <a:lnTo>
                    <a:pt x="754144" y="0"/>
                  </a:lnTo>
                  <a:cubicBezTo>
                    <a:pt x="769701" y="0"/>
                    <a:pt x="784620" y="6180"/>
                    <a:pt x="795620" y="17180"/>
                  </a:cubicBezTo>
                  <a:cubicBezTo>
                    <a:pt x="806620" y="28180"/>
                    <a:pt x="812800" y="43099"/>
                    <a:pt x="812800" y="58656"/>
                  </a:cubicBezTo>
                  <a:lnTo>
                    <a:pt x="812800" y="754144"/>
                  </a:lnTo>
                  <a:cubicBezTo>
                    <a:pt x="812800" y="769701"/>
                    <a:pt x="806620" y="784620"/>
                    <a:pt x="795620" y="795620"/>
                  </a:cubicBezTo>
                  <a:cubicBezTo>
                    <a:pt x="784620" y="806620"/>
                    <a:pt x="769701" y="812800"/>
                    <a:pt x="754144" y="812800"/>
                  </a:cubicBezTo>
                  <a:lnTo>
                    <a:pt x="58656" y="812800"/>
                  </a:lnTo>
                  <a:cubicBezTo>
                    <a:pt x="43099" y="812800"/>
                    <a:pt x="28180" y="806620"/>
                    <a:pt x="17180" y="795620"/>
                  </a:cubicBezTo>
                  <a:cubicBezTo>
                    <a:pt x="6180" y="784620"/>
                    <a:pt x="0" y="769701"/>
                    <a:pt x="0" y="754144"/>
                  </a:cubicBezTo>
                  <a:lnTo>
                    <a:pt x="0" y="58656"/>
                  </a:lnTo>
                  <a:cubicBezTo>
                    <a:pt x="0" y="43099"/>
                    <a:pt x="6180" y="28180"/>
                    <a:pt x="17180" y="17180"/>
                  </a:cubicBezTo>
                  <a:cubicBezTo>
                    <a:pt x="28180" y="6180"/>
                    <a:pt x="43099" y="0"/>
                    <a:pt x="58656" y="0"/>
                  </a:cubicBezTo>
                  <a:close/>
                </a:path>
              </a:pathLst>
            </a:custGeom>
            <a:blipFill>
              <a:blip r:embed="rId22"/>
              <a:stretch>
                <a:fillRect l="-16747" r="-16747"/>
              </a:stretch>
            </a:blipFill>
            <a:ln w="38100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839668">
            <a:off x="-972442" y="-2058614"/>
            <a:ext cx="20232883" cy="14404229"/>
          </a:xfrm>
          <a:custGeom>
            <a:avLst/>
            <a:gdLst/>
            <a:ahLst/>
            <a:cxnLst/>
            <a:rect l="l" t="t" r="r" b="b"/>
            <a:pathLst>
              <a:path w="20232883" h="14404229">
                <a:moveTo>
                  <a:pt x="2487688" y="0"/>
                </a:moveTo>
                <a:lnTo>
                  <a:pt x="20232882" y="4422556"/>
                </a:lnTo>
                <a:lnTo>
                  <a:pt x="17745194" y="14404228"/>
                </a:lnTo>
                <a:lnTo>
                  <a:pt x="0" y="9981672"/>
                </a:lnTo>
                <a:lnTo>
                  <a:pt x="2487688" y="0"/>
                </a:lnTo>
                <a:close/>
              </a:path>
            </a:pathLst>
          </a:custGeom>
          <a:blipFill>
            <a:blip r:embed="rId2"/>
            <a:stretch>
              <a:fillRect l="-959" t="-13155" b="-8728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8826250" y="7982811"/>
            <a:ext cx="9915537" cy="2550977"/>
          </a:xfrm>
          <a:custGeom>
            <a:avLst/>
            <a:gdLst/>
            <a:ahLst/>
            <a:cxnLst/>
            <a:rect l="l" t="t" r="r" b="b"/>
            <a:pathLst>
              <a:path w="9915537" h="2550977">
                <a:moveTo>
                  <a:pt x="0" y="0"/>
                </a:moveTo>
                <a:lnTo>
                  <a:pt x="9915537" y="0"/>
                </a:lnTo>
                <a:lnTo>
                  <a:pt x="9915537" y="2550978"/>
                </a:lnTo>
                <a:lnTo>
                  <a:pt x="0" y="25509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4" name="Group 4"/>
          <p:cNvGrpSpPr/>
          <p:nvPr/>
        </p:nvGrpSpPr>
        <p:grpSpPr>
          <a:xfrm>
            <a:off x="900907" y="6826592"/>
            <a:ext cx="8907411" cy="2312438"/>
            <a:chOff x="0" y="0"/>
            <a:chExt cx="11876547" cy="3083251"/>
          </a:xfrm>
        </p:grpSpPr>
        <p:sp>
          <p:nvSpPr>
            <p:cNvPr id="5" name="Freeform 5"/>
            <p:cNvSpPr/>
            <p:nvPr/>
          </p:nvSpPr>
          <p:spPr>
            <a:xfrm rot="-2074389">
              <a:off x="11150970" y="115718"/>
              <a:ext cx="601848" cy="623383"/>
            </a:xfrm>
            <a:custGeom>
              <a:avLst/>
              <a:gdLst/>
              <a:ahLst/>
              <a:cxnLst/>
              <a:rect l="l" t="t" r="r" b="b"/>
              <a:pathLst>
                <a:path w="601848" h="623383">
                  <a:moveTo>
                    <a:pt x="0" y="0"/>
                  </a:moveTo>
                  <a:lnTo>
                    <a:pt x="601848" y="0"/>
                  </a:lnTo>
                  <a:lnTo>
                    <a:pt x="601848" y="623383"/>
                  </a:lnTo>
                  <a:lnTo>
                    <a:pt x="0" y="6233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04709" flipH="1">
              <a:off x="3666811" y="2311101"/>
              <a:ext cx="772340" cy="760566"/>
            </a:xfrm>
            <a:custGeom>
              <a:avLst/>
              <a:gdLst/>
              <a:ahLst/>
              <a:cxnLst/>
              <a:rect l="l" t="t" r="r" b="b"/>
              <a:pathLst>
                <a:path w="772340" h="760566">
                  <a:moveTo>
                    <a:pt x="772340" y="0"/>
                  </a:moveTo>
                  <a:lnTo>
                    <a:pt x="0" y="0"/>
                  </a:lnTo>
                  <a:lnTo>
                    <a:pt x="0" y="760566"/>
                  </a:lnTo>
                  <a:lnTo>
                    <a:pt x="772340" y="760566"/>
                  </a:lnTo>
                  <a:lnTo>
                    <a:pt x="77234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775582">
              <a:off x="57815" y="55319"/>
              <a:ext cx="560332" cy="580382"/>
            </a:xfrm>
            <a:custGeom>
              <a:avLst/>
              <a:gdLst/>
              <a:ahLst/>
              <a:cxnLst/>
              <a:rect l="l" t="t" r="r" b="b"/>
              <a:pathLst>
                <a:path w="560332" h="580382">
                  <a:moveTo>
                    <a:pt x="0" y="0"/>
                  </a:moveTo>
                  <a:lnTo>
                    <a:pt x="560333" y="0"/>
                  </a:lnTo>
                  <a:lnTo>
                    <a:pt x="560333" y="580382"/>
                  </a:lnTo>
                  <a:lnTo>
                    <a:pt x="0" y="5803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 8"/>
          <p:cNvSpPr/>
          <p:nvPr/>
        </p:nvSpPr>
        <p:spPr>
          <a:xfrm>
            <a:off x="4897627" y="1196209"/>
            <a:ext cx="814472" cy="720777"/>
          </a:xfrm>
          <a:custGeom>
            <a:avLst/>
            <a:gdLst/>
            <a:ahLst/>
            <a:cxnLst/>
            <a:rect l="l" t="t" r="r" b="b"/>
            <a:pathLst>
              <a:path w="814472" h="720777">
                <a:moveTo>
                  <a:pt x="0" y="0"/>
                </a:moveTo>
                <a:lnTo>
                  <a:pt x="814472" y="0"/>
                </a:lnTo>
                <a:lnTo>
                  <a:pt x="814472" y="720777"/>
                </a:lnTo>
                <a:lnTo>
                  <a:pt x="0" y="72077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14835" b="-1448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4890444" y="6811769"/>
            <a:ext cx="440284" cy="433572"/>
          </a:xfrm>
          <a:custGeom>
            <a:avLst/>
            <a:gdLst/>
            <a:ahLst/>
            <a:cxnLst/>
            <a:rect l="l" t="t" r="r" b="b"/>
            <a:pathLst>
              <a:path w="440284" h="433572">
                <a:moveTo>
                  <a:pt x="0" y="0"/>
                </a:moveTo>
                <a:lnTo>
                  <a:pt x="440284" y="0"/>
                </a:lnTo>
                <a:lnTo>
                  <a:pt x="440284" y="433572"/>
                </a:lnTo>
                <a:lnTo>
                  <a:pt x="0" y="43357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1627892">
            <a:off x="16664271" y="3722574"/>
            <a:ext cx="713635" cy="702756"/>
          </a:xfrm>
          <a:custGeom>
            <a:avLst/>
            <a:gdLst/>
            <a:ahLst/>
            <a:cxnLst/>
            <a:rect l="l" t="t" r="r" b="b"/>
            <a:pathLst>
              <a:path w="713635" h="702756">
                <a:moveTo>
                  <a:pt x="0" y="0"/>
                </a:moveTo>
                <a:lnTo>
                  <a:pt x="713635" y="0"/>
                </a:lnTo>
                <a:lnTo>
                  <a:pt x="713635" y="702757"/>
                </a:lnTo>
                <a:lnTo>
                  <a:pt x="0" y="70275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 rot="-1859305" flipH="1">
            <a:off x="-590421" y="560885"/>
            <a:ext cx="2982657" cy="1749047"/>
          </a:xfrm>
          <a:custGeom>
            <a:avLst/>
            <a:gdLst/>
            <a:ahLst/>
            <a:cxnLst/>
            <a:rect l="l" t="t" r="r" b="b"/>
            <a:pathLst>
              <a:path w="2982657" h="1749047">
                <a:moveTo>
                  <a:pt x="2982657" y="0"/>
                </a:moveTo>
                <a:lnTo>
                  <a:pt x="0" y="0"/>
                </a:lnTo>
                <a:lnTo>
                  <a:pt x="0" y="1749046"/>
                </a:lnTo>
                <a:lnTo>
                  <a:pt x="2982657" y="1749046"/>
                </a:lnTo>
                <a:lnTo>
                  <a:pt x="2982657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1271064" y="5745629"/>
            <a:ext cx="873288" cy="904536"/>
          </a:xfrm>
          <a:custGeom>
            <a:avLst/>
            <a:gdLst/>
            <a:ahLst/>
            <a:cxnLst/>
            <a:rect l="l" t="t" r="r" b="b"/>
            <a:pathLst>
              <a:path w="873288" h="904536">
                <a:moveTo>
                  <a:pt x="0" y="0"/>
                </a:moveTo>
                <a:lnTo>
                  <a:pt x="873288" y="0"/>
                </a:lnTo>
                <a:lnTo>
                  <a:pt x="873288" y="904535"/>
                </a:lnTo>
                <a:lnTo>
                  <a:pt x="0" y="9045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 rot="2124200">
            <a:off x="14864009" y="3564186"/>
            <a:ext cx="1558635" cy="913992"/>
          </a:xfrm>
          <a:custGeom>
            <a:avLst/>
            <a:gdLst/>
            <a:ahLst/>
            <a:cxnLst/>
            <a:rect l="l" t="t" r="r" b="b"/>
            <a:pathLst>
              <a:path w="1558635" h="913992">
                <a:moveTo>
                  <a:pt x="0" y="0"/>
                </a:moveTo>
                <a:lnTo>
                  <a:pt x="1558634" y="0"/>
                </a:lnTo>
                <a:lnTo>
                  <a:pt x="1558634" y="913992"/>
                </a:lnTo>
                <a:lnTo>
                  <a:pt x="0" y="91399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6950523" y="4102527"/>
            <a:ext cx="5698677" cy="8944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6899"/>
              </a:lnSpc>
              <a:spcBef>
                <a:spcPct val="0"/>
              </a:spcBef>
            </a:pPr>
            <a:r>
              <a:rPr lang="en-US" sz="5999" b="1" spc="263" dirty="0" err="1">
                <a:solidFill>
                  <a:srgbClr val="0039CD"/>
                </a:solidFill>
                <a:latin typeface="Petchlamoon Medium"/>
                <a:ea typeface="Petchlamoon Medium"/>
                <a:cs typeface="Petchlamoon Medium"/>
                <a:sym typeface="Petchlamoon Medium"/>
              </a:rPr>
              <a:t>คณะผู้จัดทำ</a:t>
            </a:r>
            <a:endParaRPr lang="en-US" sz="5999" b="1" spc="263" dirty="0">
              <a:solidFill>
                <a:srgbClr val="0039CD"/>
              </a:solidFill>
              <a:latin typeface="Petchlamoon Medium"/>
              <a:ea typeface="Petchlamoon Medium"/>
              <a:cs typeface="Petchlamoon Medium"/>
              <a:sym typeface="Petchlamoon Medium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5867400" y="5363068"/>
            <a:ext cx="7560589" cy="13022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3600" b="1" spc="44" dirty="0" err="1">
                <a:solidFill>
                  <a:srgbClr val="0039CD"/>
                </a:solidFill>
                <a:latin typeface="TH Sarabun New" panose="020B0500040200020003" pitchFamily="34" charset="-34"/>
                <a:ea typeface="เอฟซี มินิมอล"/>
                <a:cs typeface="TH Sarabun New" panose="020B0500040200020003" pitchFamily="34" charset="-34"/>
                <a:sym typeface="เอฟซี มินิมอล"/>
              </a:rPr>
              <a:t>นายชูพงษ์</a:t>
            </a:r>
            <a:r>
              <a:rPr lang="en-US" sz="3600" b="1" spc="44" dirty="0">
                <a:solidFill>
                  <a:srgbClr val="0039CD"/>
                </a:solidFill>
                <a:latin typeface="TH Sarabun New" panose="020B0500040200020003" pitchFamily="34" charset="-34"/>
                <a:ea typeface="เอฟซี มินิมอล"/>
                <a:cs typeface="TH Sarabun New" panose="020B0500040200020003" pitchFamily="34" charset="-34"/>
                <a:sym typeface="เอฟซี มินิมอล"/>
              </a:rPr>
              <a:t> </a:t>
            </a:r>
            <a:r>
              <a:rPr lang="en-US" sz="3600" b="1" spc="44" dirty="0" err="1">
                <a:solidFill>
                  <a:srgbClr val="0039CD"/>
                </a:solidFill>
                <a:latin typeface="TH Sarabun New" panose="020B0500040200020003" pitchFamily="34" charset="-34"/>
                <a:ea typeface="เอฟซี มินิมอล"/>
                <a:cs typeface="TH Sarabun New" panose="020B0500040200020003" pitchFamily="34" charset="-34"/>
                <a:sym typeface="เอฟซี มินิมอล"/>
              </a:rPr>
              <a:t>สังข์ผลิพันธ์</a:t>
            </a:r>
            <a:r>
              <a:rPr lang="en-US" sz="3600" b="1" spc="44" dirty="0">
                <a:solidFill>
                  <a:srgbClr val="0039CD"/>
                </a:solidFill>
                <a:latin typeface="TH Sarabun New" panose="020B0500040200020003" pitchFamily="34" charset="-34"/>
                <a:ea typeface="เอฟซี มินิมอล"/>
                <a:cs typeface="TH Sarabun New" panose="020B0500040200020003" pitchFamily="34" charset="-34"/>
                <a:sym typeface="เอฟซี มินิมอล"/>
              </a:rPr>
              <a:t>    </a:t>
            </a:r>
            <a:r>
              <a:rPr lang="en-US" sz="3600" b="1" spc="44" dirty="0" err="1">
                <a:solidFill>
                  <a:srgbClr val="0039CD"/>
                </a:solidFill>
                <a:latin typeface="TH Sarabun New" panose="020B0500040200020003" pitchFamily="34" charset="-34"/>
                <a:ea typeface="เอฟซี มินิมอล"/>
                <a:cs typeface="TH Sarabun New" panose="020B0500040200020003" pitchFamily="34" charset="-34"/>
                <a:sym typeface="เอฟซี มินิมอล"/>
              </a:rPr>
              <a:t>ผู้อำนวยการศูนย์สุขภาพจิตที่</a:t>
            </a:r>
            <a:r>
              <a:rPr lang="en-US" sz="3600" b="1" spc="44" dirty="0">
                <a:solidFill>
                  <a:srgbClr val="0039CD"/>
                </a:solidFill>
                <a:latin typeface="TH Sarabun New" panose="020B0500040200020003" pitchFamily="34" charset="-34"/>
                <a:ea typeface="เอฟซี มินิมอล"/>
                <a:cs typeface="TH Sarabun New" panose="020B0500040200020003" pitchFamily="34" charset="-34"/>
                <a:sym typeface="เอฟซี มินิมอล"/>
              </a:rPr>
              <a:t> 1</a:t>
            </a:r>
          </a:p>
          <a:p>
            <a:pPr algn="l">
              <a:lnSpc>
                <a:spcPts val="3300"/>
              </a:lnSpc>
            </a:pPr>
            <a:r>
              <a:rPr lang="en-US" sz="3600" b="1" spc="44" dirty="0" err="1">
                <a:solidFill>
                  <a:srgbClr val="0039CD"/>
                </a:solidFill>
                <a:latin typeface="TH Sarabun New" panose="020B0500040200020003" pitchFamily="34" charset="-34"/>
                <a:ea typeface="เอฟซี มินิมอล"/>
                <a:cs typeface="TH Sarabun New" panose="020B0500040200020003" pitchFamily="34" charset="-34"/>
                <a:sym typeface="เอฟซี มินิมอล"/>
              </a:rPr>
              <a:t>นายจักรพงษ์</a:t>
            </a:r>
            <a:r>
              <a:rPr lang="en-US" sz="3600" b="1" spc="44" dirty="0">
                <a:solidFill>
                  <a:srgbClr val="0039CD"/>
                </a:solidFill>
                <a:latin typeface="TH Sarabun New" panose="020B0500040200020003" pitchFamily="34" charset="-34"/>
                <a:ea typeface="เอฟซี มินิมอล"/>
                <a:cs typeface="TH Sarabun New" panose="020B0500040200020003" pitchFamily="34" charset="-34"/>
                <a:sym typeface="เอฟซี มินิมอล"/>
              </a:rPr>
              <a:t> </a:t>
            </a:r>
            <a:r>
              <a:rPr lang="en-US" sz="3600" b="1" spc="44" dirty="0" err="1">
                <a:solidFill>
                  <a:srgbClr val="0039CD"/>
                </a:solidFill>
                <a:latin typeface="TH Sarabun New" panose="020B0500040200020003" pitchFamily="34" charset="-34"/>
                <a:ea typeface="เอฟซี มินิมอล"/>
                <a:cs typeface="TH Sarabun New" panose="020B0500040200020003" pitchFamily="34" charset="-34"/>
                <a:sym typeface="เอฟซี มินิมอล"/>
              </a:rPr>
              <a:t>ใจสักเสริญ</a:t>
            </a:r>
            <a:r>
              <a:rPr lang="en-US" sz="3600" b="1" spc="44" dirty="0">
                <a:solidFill>
                  <a:srgbClr val="0039CD"/>
                </a:solidFill>
                <a:latin typeface="TH Sarabun New" panose="020B0500040200020003" pitchFamily="34" charset="-34"/>
                <a:ea typeface="เอฟซี มินิมอล"/>
                <a:cs typeface="TH Sarabun New" panose="020B0500040200020003" pitchFamily="34" charset="-34"/>
                <a:sym typeface="เอฟซี มินิมอล"/>
              </a:rPr>
              <a:t>  </a:t>
            </a:r>
            <a:r>
              <a:rPr lang="en-US" sz="3600" b="1" spc="44" dirty="0" err="1">
                <a:solidFill>
                  <a:srgbClr val="0039CD"/>
                </a:solidFill>
                <a:latin typeface="TH Sarabun New" panose="020B0500040200020003" pitchFamily="34" charset="-34"/>
                <a:ea typeface="เอฟซี มินิมอล"/>
                <a:cs typeface="TH Sarabun New" panose="020B0500040200020003" pitchFamily="34" charset="-34"/>
                <a:sym typeface="เอฟซี มินิมอล"/>
              </a:rPr>
              <a:t>นักจัดการงานทั่วไปชำนาญการ</a:t>
            </a:r>
            <a:endParaRPr lang="en-US" sz="3600" b="1" spc="44" dirty="0">
              <a:solidFill>
                <a:srgbClr val="0039CD"/>
              </a:solidFill>
              <a:latin typeface="TH Sarabun New" panose="020B0500040200020003" pitchFamily="34" charset="-34"/>
              <a:ea typeface="เอฟซี มินิมอล"/>
              <a:cs typeface="TH Sarabun New" panose="020B0500040200020003" pitchFamily="34" charset="-34"/>
              <a:sym typeface="เอฟซี มินิมอล"/>
            </a:endParaRPr>
          </a:p>
          <a:p>
            <a:pPr marL="0" lvl="0" indent="0" algn="l">
              <a:lnSpc>
                <a:spcPts val="3300"/>
              </a:lnSpc>
              <a:spcBef>
                <a:spcPct val="0"/>
              </a:spcBef>
            </a:pPr>
            <a:r>
              <a:rPr lang="en-US" sz="3600" b="1" spc="44" dirty="0" err="1">
                <a:solidFill>
                  <a:srgbClr val="0039CD"/>
                </a:solidFill>
                <a:latin typeface="TH Sarabun New" panose="020B0500040200020003" pitchFamily="34" charset="-34"/>
                <a:ea typeface="เอฟซี มินิมอล"/>
                <a:cs typeface="TH Sarabun New" panose="020B0500040200020003" pitchFamily="34" charset="-34"/>
                <a:sym typeface="เอฟซี มินิมอล"/>
              </a:rPr>
              <a:t>นางสาวศิวาลัย</a:t>
            </a:r>
            <a:r>
              <a:rPr lang="en-US" sz="3600" b="1" spc="44" dirty="0">
                <a:solidFill>
                  <a:srgbClr val="0039CD"/>
                </a:solidFill>
                <a:latin typeface="TH Sarabun New" panose="020B0500040200020003" pitchFamily="34" charset="-34"/>
                <a:ea typeface="เอฟซี มินิมอล"/>
                <a:cs typeface="TH Sarabun New" panose="020B0500040200020003" pitchFamily="34" charset="-34"/>
                <a:sym typeface="เอฟซี มินิมอล"/>
              </a:rPr>
              <a:t> </a:t>
            </a:r>
            <a:r>
              <a:rPr lang="en-US" sz="3600" b="1" spc="44" dirty="0" err="1">
                <a:solidFill>
                  <a:srgbClr val="0039CD"/>
                </a:solidFill>
                <a:latin typeface="TH Sarabun New" panose="020B0500040200020003" pitchFamily="34" charset="-34"/>
                <a:ea typeface="เอฟซี มินิมอล"/>
                <a:cs typeface="TH Sarabun New" panose="020B0500040200020003" pitchFamily="34" charset="-34"/>
                <a:sym typeface="เอฟซี มินิมอล"/>
              </a:rPr>
              <a:t>สุมาลี</a:t>
            </a:r>
            <a:r>
              <a:rPr lang="en-US" sz="3600" b="1" spc="44" dirty="0">
                <a:solidFill>
                  <a:srgbClr val="0039CD"/>
                </a:solidFill>
                <a:latin typeface="TH Sarabun New" panose="020B0500040200020003" pitchFamily="34" charset="-34"/>
                <a:ea typeface="เอฟซี มินิมอล"/>
                <a:cs typeface="TH Sarabun New" panose="020B0500040200020003" pitchFamily="34" charset="-34"/>
                <a:sym typeface="เอฟซี มินิมอล"/>
              </a:rPr>
              <a:t>      </a:t>
            </a:r>
            <a:r>
              <a:rPr lang="en-US" sz="3600" b="1" spc="44" dirty="0" err="1">
                <a:solidFill>
                  <a:srgbClr val="0039CD"/>
                </a:solidFill>
                <a:latin typeface="TH Sarabun New" panose="020B0500040200020003" pitchFamily="34" charset="-34"/>
                <a:ea typeface="เอฟซี มินิมอล"/>
                <a:cs typeface="TH Sarabun New" panose="020B0500040200020003" pitchFamily="34" charset="-34"/>
                <a:sym typeface="เอฟซี มินิมอล"/>
              </a:rPr>
              <a:t>นักทรัพยากรบุคคล</a:t>
            </a:r>
            <a:endParaRPr lang="en-US" sz="3600" b="1" spc="44" dirty="0">
              <a:solidFill>
                <a:srgbClr val="0039CD"/>
              </a:solidFill>
              <a:latin typeface="TH Sarabun New" panose="020B0500040200020003" pitchFamily="34" charset="-34"/>
              <a:ea typeface="เอฟซี มินิมอล"/>
              <a:cs typeface="TH Sarabun New" panose="020B0500040200020003" pitchFamily="34" charset="-34"/>
              <a:sym typeface="เอฟซี มินิมอล"/>
            </a:endParaRPr>
          </a:p>
        </p:txBody>
      </p:sp>
      <p:sp>
        <p:nvSpPr>
          <p:cNvPr id="16" name="Freeform 16"/>
          <p:cNvSpPr/>
          <p:nvPr/>
        </p:nvSpPr>
        <p:spPr>
          <a:xfrm>
            <a:off x="8142597" y="879685"/>
            <a:ext cx="2373038" cy="2718833"/>
          </a:xfrm>
          <a:custGeom>
            <a:avLst/>
            <a:gdLst/>
            <a:ahLst/>
            <a:cxnLst/>
            <a:rect l="l" t="t" r="r" b="b"/>
            <a:pathLst>
              <a:path w="2373038" h="2718833">
                <a:moveTo>
                  <a:pt x="0" y="0"/>
                </a:moveTo>
                <a:lnTo>
                  <a:pt x="2373037" y="0"/>
                </a:lnTo>
                <a:lnTo>
                  <a:pt x="2373037" y="2718833"/>
                </a:lnTo>
                <a:lnTo>
                  <a:pt x="0" y="271883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839668">
            <a:off x="-972441" y="-2058614"/>
            <a:ext cx="20232883" cy="14404229"/>
          </a:xfrm>
          <a:custGeom>
            <a:avLst/>
            <a:gdLst/>
            <a:ahLst/>
            <a:cxnLst/>
            <a:rect l="l" t="t" r="r" b="b"/>
            <a:pathLst>
              <a:path w="20232883" h="14404229">
                <a:moveTo>
                  <a:pt x="2487688" y="0"/>
                </a:moveTo>
                <a:lnTo>
                  <a:pt x="20232882" y="4422556"/>
                </a:lnTo>
                <a:lnTo>
                  <a:pt x="17745194" y="14404228"/>
                </a:lnTo>
                <a:lnTo>
                  <a:pt x="0" y="9981672"/>
                </a:lnTo>
                <a:lnTo>
                  <a:pt x="2487688" y="0"/>
                </a:lnTo>
                <a:close/>
              </a:path>
            </a:pathLst>
          </a:custGeom>
          <a:blipFill>
            <a:blip r:embed="rId2"/>
            <a:stretch>
              <a:fillRect l="-959" t="-13155" b="-8728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94123">
            <a:off x="-1277281" y="7927751"/>
            <a:ext cx="9915537" cy="2550977"/>
          </a:xfrm>
          <a:custGeom>
            <a:avLst/>
            <a:gdLst/>
            <a:ahLst/>
            <a:cxnLst/>
            <a:rect l="l" t="t" r="r" b="b"/>
            <a:pathLst>
              <a:path w="9915537" h="2550977">
                <a:moveTo>
                  <a:pt x="0" y="0"/>
                </a:moveTo>
                <a:lnTo>
                  <a:pt x="9915537" y="0"/>
                </a:lnTo>
                <a:lnTo>
                  <a:pt x="9915537" y="2550977"/>
                </a:lnTo>
                <a:lnTo>
                  <a:pt x="0" y="25509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6638729" y="7905964"/>
            <a:ext cx="9915537" cy="2550977"/>
          </a:xfrm>
          <a:custGeom>
            <a:avLst/>
            <a:gdLst/>
            <a:ahLst/>
            <a:cxnLst/>
            <a:rect l="l" t="t" r="r" b="b"/>
            <a:pathLst>
              <a:path w="9915537" h="2550977">
                <a:moveTo>
                  <a:pt x="0" y="0"/>
                </a:moveTo>
                <a:lnTo>
                  <a:pt x="9915537" y="0"/>
                </a:lnTo>
                <a:lnTo>
                  <a:pt x="9915537" y="2550977"/>
                </a:lnTo>
                <a:lnTo>
                  <a:pt x="0" y="25509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 rot="-74558">
            <a:off x="-1269451" y="6890226"/>
            <a:ext cx="8442173" cy="3475584"/>
          </a:xfrm>
          <a:custGeom>
            <a:avLst/>
            <a:gdLst/>
            <a:ahLst/>
            <a:cxnLst/>
            <a:rect l="l" t="t" r="r" b="b"/>
            <a:pathLst>
              <a:path w="8442173" h="3475584">
                <a:moveTo>
                  <a:pt x="0" y="0"/>
                </a:moveTo>
                <a:lnTo>
                  <a:pt x="8442173" y="0"/>
                </a:lnTo>
                <a:lnTo>
                  <a:pt x="8442173" y="3475583"/>
                </a:lnTo>
                <a:lnTo>
                  <a:pt x="0" y="34755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-104709">
            <a:off x="14662746" y="5072814"/>
            <a:ext cx="1157001" cy="1052069"/>
          </a:xfrm>
          <a:custGeom>
            <a:avLst/>
            <a:gdLst/>
            <a:ahLst/>
            <a:cxnLst/>
            <a:rect l="l" t="t" r="r" b="b"/>
            <a:pathLst>
              <a:path w="1157001" h="1052069">
                <a:moveTo>
                  <a:pt x="0" y="0"/>
                </a:moveTo>
                <a:lnTo>
                  <a:pt x="1157001" y="0"/>
                </a:lnTo>
                <a:lnTo>
                  <a:pt x="1157001" y="1052069"/>
                </a:lnTo>
                <a:lnTo>
                  <a:pt x="0" y="105206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4148" b="-414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 rot="32931">
            <a:off x="604410" y="2538144"/>
            <a:ext cx="10592422" cy="4492319"/>
            <a:chOff x="0" y="0"/>
            <a:chExt cx="2900960" cy="123031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900960" cy="1230317"/>
            </a:xfrm>
            <a:custGeom>
              <a:avLst/>
              <a:gdLst/>
              <a:ahLst/>
              <a:cxnLst/>
              <a:rect l="l" t="t" r="r" b="b"/>
              <a:pathLst>
                <a:path w="2900960" h="1230317">
                  <a:moveTo>
                    <a:pt x="26312" y="0"/>
                  </a:moveTo>
                  <a:lnTo>
                    <a:pt x="2874648" y="0"/>
                  </a:lnTo>
                  <a:cubicBezTo>
                    <a:pt x="2889180" y="0"/>
                    <a:pt x="2900960" y="11780"/>
                    <a:pt x="2900960" y="26312"/>
                  </a:cubicBezTo>
                  <a:lnTo>
                    <a:pt x="2900960" y="1204005"/>
                  </a:lnTo>
                  <a:cubicBezTo>
                    <a:pt x="2900960" y="1210984"/>
                    <a:pt x="2898188" y="1217676"/>
                    <a:pt x="2893254" y="1222611"/>
                  </a:cubicBezTo>
                  <a:cubicBezTo>
                    <a:pt x="2888319" y="1227545"/>
                    <a:pt x="2881627" y="1230317"/>
                    <a:pt x="2874648" y="1230317"/>
                  </a:cubicBezTo>
                  <a:lnTo>
                    <a:pt x="26312" y="1230317"/>
                  </a:lnTo>
                  <a:cubicBezTo>
                    <a:pt x="19334" y="1230317"/>
                    <a:pt x="12641" y="1227545"/>
                    <a:pt x="7707" y="1222611"/>
                  </a:cubicBezTo>
                  <a:cubicBezTo>
                    <a:pt x="2772" y="1217676"/>
                    <a:pt x="0" y="1210984"/>
                    <a:pt x="0" y="1204005"/>
                  </a:cubicBezTo>
                  <a:lnTo>
                    <a:pt x="0" y="26312"/>
                  </a:lnTo>
                  <a:cubicBezTo>
                    <a:pt x="0" y="19334"/>
                    <a:pt x="2772" y="12641"/>
                    <a:pt x="7707" y="7707"/>
                  </a:cubicBezTo>
                  <a:cubicBezTo>
                    <a:pt x="12641" y="2772"/>
                    <a:pt x="19334" y="0"/>
                    <a:pt x="26312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DD2E">
                    <a:alpha val="100000"/>
                  </a:srgbClr>
                </a:gs>
                <a:gs pos="100000">
                  <a:srgbClr val="D8B500">
                    <a:alpha val="100000"/>
                  </a:srgbClr>
                </a:gs>
              </a:gsLst>
              <a:lin ang="2700000"/>
            </a:gradFill>
            <a:ln w="142875" cap="rnd">
              <a:gradFill>
                <a:gsLst>
                  <a:gs pos="0">
                    <a:srgbClr val="D8B500">
                      <a:alpha val="100000"/>
                    </a:srgbClr>
                  </a:gs>
                  <a:gs pos="100000">
                    <a:srgbClr val="FFDD2E">
                      <a:alpha val="100000"/>
                    </a:srgbClr>
                  </a:gs>
                </a:gsLst>
                <a:lin ang="2700000"/>
              </a:gra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2900960" cy="12684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 rot="32931">
            <a:off x="950853" y="2797516"/>
            <a:ext cx="9957444" cy="3928604"/>
            <a:chOff x="0" y="0"/>
            <a:chExt cx="2277487" cy="89855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277487" cy="898558"/>
            </a:xfrm>
            <a:custGeom>
              <a:avLst/>
              <a:gdLst/>
              <a:ahLst/>
              <a:cxnLst/>
              <a:rect l="l" t="t" r="r" b="b"/>
              <a:pathLst>
                <a:path w="2277487" h="898558">
                  <a:moveTo>
                    <a:pt x="17105" y="0"/>
                  </a:moveTo>
                  <a:lnTo>
                    <a:pt x="2260382" y="0"/>
                  </a:lnTo>
                  <a:cubicBezTo>
                    <a:pt x="2264919" y="0"/>
                    <a:pt x="2269269" y="1802"/>
                    <a:pt x="2272477" y="5010"/>
                  </a:cubicBezTo>
                  <a:cubicBezTo>
                    <a:pt x="2275685" y="8218"/>
                    <a:pt x="2277487" y="12568"/>
                    <a:pt x="2277487" y="17105"/>
                  </a:cubicBezTo>
                  <a:lnTo>
                    <a:pt x="2277487" y="881453"/>
                  </a:lnTo>
                  <a:cubicBezTo>
                    <a:pt x="2277487" y="890900"/>
                    <a:pt x="2269829" y="898558"/>
                    <a:pt x="2260382" y="898558"/>
                  </a:cubicBezTo>
                  <a:lnTo>
                    <a:pt x="17105" y="898558"/>
                  </a:lnTo>
                  <a:cubicBezTo>
                    <a:pt x="12568" y="898558"/>
                    <a:pt x="8218" y="896756"/>
                    <a:pt x="5010" y="893548"/>
                  </a:cubicBezTo>
                  <a:cubicBezTo>
                    <a:pt x="1802" y="890341"/>
                    <a:pt x="0" y="885990"/>
                    <a:pt x="0" y="881453"/>
                  </a:cubicBezTo>
                  <a:lnTo>
                    <a:pt x="0" y="17105"/>
                  </a:lnTo>
                  <a:cubicBezTo>
                    <a:pt x="0" y="7658"/>
                    <a:pt x="7658" y="0"/>
                    <a:pt x="17105" y="0"/>
                  </a:cubicBezTo>
                  <a:close/>
                </a:path>
              </a:pathLst>
            </a:custGeom>
            <a:blipFill>
              <a:blip r:embed="rId6"/>
              <a:stretch>
                <a:fillRect t="-74692" b="-15445"/>
              </a:stretch>
            </a:blipFill>
            <a:ln w="95250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4981485" y="956957"/>
            <a:ext cx="9418642" cy="8944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6899"/>
              </a:lnSpc>
              <a:spcBef>
                <a:spcPct val="0"/>
              </a:spcBef>
            </a:pPr>
            <a:r>
              <a:rPr lang="en-US" sz="5999" b="1" spc="263" dirty="0" err="1">
                <a:solidFill>
                  <a:srgbClr val="0039CD"/>
                </a:solidFill>
                <a:latin typeface="Petchlamoon Medium"/>
                <a:ea typeface="Petchlamoon Medium"/>
                <a:cs typeface="Petchlamoon Medium"/>
                <a:sym typeface="Petchlamoon Medium"/>
              </a:rPr>
              <a:t>ประกา</a:t>
            </a:r>
            <a:r>
              <a:rPr lang="th-TH" sz="5999" b="1" spc="263" dirty="0">
                <a:solidFill>
                  <a:srgbClr val="0039CD"/>
                </a:solidFill>
                <a:latin typeface="Petchlamoon Medium"/>
                <a:ea typeface="Petchlamoon Medium"/>
                <a:cs typeface="Petchlamoon Medium"/>
                <a:sym typeface="Petchlamoon Medium"/>
              </a:rPr>
              <a:t>ศ</a:t>
            </a:r>
            <a:r>
              <a:rPr lang="en-US" sz="5999" b="1" spc="263" dirty="0" err="1">
                <a:solidFill>
                  <a:srgbClr val="0039CD"/>
                </a:solidFill>
                <a:latin typeface="Petchlamoon Medium"/>
                <a:ea typeface="Petchlamoon Medium"/>
                <a:cs typeface="Petchlamoon Medium"/>
                <a:sym typeface="Petchlamoon Medium"/>
              </a:rPr>
              <a:t>เจตนารมณ์</a:t>
            </a:r>
            <a:endParaRPr lang="en-US" sz="5999" b="1" spc="263" dirty="0">
              <a:solidFill>
                <a:srgbClr val="0039CD"/>
              </a:solidFill>
              <a:latin typeface="Petchlamoon Medium"/>
              <a:ea typeface="Petchlamoon Medium"/>
              <a:cs typeface="Petchlamoon Medium"/>
              <a:sym typeface="Petchlamoon Medium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5600968" y="1725985"/>
            <a:ext cx="6836795" cy="430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86"/>
              </a:lnSpc>
            </a:pPr>
            <a:r>
              <a:rPr lang="en-US" sz="2457" b="1" spc="49">
                <a:solidFill>
                  <a:srgbClr val="0039CD"/>
                </a:solidFill>
                <a:latin typeface="เอฟซี มินิมอล Bold"/>
                <a:ea typeface="เอฟซี มินิมอล Bold"/>
                <a:cs typeface="เอฟซี มินิมอล Bold"/>
                <a:sym typeface="เอฟซี มินิมอล Bold"/>
              </a:rPr>
              <a:t>เป็นองค์กรคุณธรรมต้นแบบ ปีงบประมาณ 2569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886676" y="4867275"/>
            <a:ext cx="514648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25"/>
              </a:lnSpc>
              <a:spcBef>
                <a:spcPct val="0"/>
              </a:spcBef>
            </a:pPr>
            <a:r>
              <a:rPr lang="en-US" sz="3521">
                <a:solidFill>
                  <a:srgbClr val="000000"/>
                </a:solidFill>
                <a:latin typeface="เอฟซี มินิมอล"/>
                <a:ea typeface="เอฟซี มินิมอล"/>
                <a:cs typeface="เอฟซี มินิมอล"/>
                <a:sym typeface="เอฟซี มินิมอล"/>
              </a:rPr>
              <a:t>กิร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909679" y="4074490"/>
            <a:ext cx="8190577" cy="1302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88"/>
              </a:lnSpc>
            </a:pPr>
            <a:r>
              <a:rPr lang="en-US" sz="3600" b="1" dirty="0" err="1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กิจกรรมประกาศเจตนารมณ์</a:t>
            </a:r>
            <a:endParaRPr lang="en-US" sz="3600" b="1" dirty="0">
              <a:solidFill>
                <a:srgbClr val="362200"/>
              </a:solidFill>
              <a:latin typeface="TH Sarabun New" panose="020B0500040200020003" pitchFamily="34" charset="-34"/>
              <a:ea typeface="Amaranth Bold"/>
              <a:cs typeface="TH Sarabun New" panose="020B0500040200020003" pitchFamily="34" charset="-34"/>
              <a:sym typeface="Amaranth Bold"/>
            </a:endParaRPr>
          </a:p>
          <a:p>
            <a:pPr algn="ctr">
              <a:lnSpc>
                <a:spcPts val="3168"/>
              </a:lnSpc>
            </a:pPr>
            <a:r>
              <a:rPr lang="en-US" sz="3200" b="1" dirty="0" err="1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ต่อต้านการทุจิตและขับเคลื่อนหน่วยงาน</a:t>
            </a:r>
            <a:endParaRPr lang="en-US" sz="3200" b="1" dirty="0">
              <a:solidFill>
                <a:srgbClr val="362200"/>
              </a:solidFill>
              <a:latin typeface="TH Sarabun New" panose="020B0500040200020003" pitchFamily="34" charset="-34"/>
              <a:ea typeface="Amaranth Bold"/>
              <a:cs typeface="TH Sarabun New" panose="020B0500040200020003" pitchFamily="34" charset="-34"/>
              <a:sym typeface="Amaranth Bold"/>
            </a:endParaRPr>
          </a:p>
          <a:p>
            <a:pPr algn="ctr">
              <a:lnSpc>
                <a:spcPts val="3168"/>
              </a:lnSpc>
              <a:spcBef>
                <a:spcPct val="0"/>
              </a:spcBef>
            </a:pPr>
            <a:r>
              <a:rPr lang="en-US" sz="3200" b="1" dirty="0" err="1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ให้เป็นองค์คุณธรรมต้นแบบ</a:t>
            </a:r>
            <a:r>
              <a:rPr lang="en-US" sz="3200" b="1" dirty="0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 </a:t>
            </a:r>
            <a:r>
              <a:rPr lang="en-US" sz="3200" b="1" dirty="0" err="1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ประจำปีงบประมาณ</a:t>
            </a:r>
            <a:r>
              <a:rPr lang="en-US" sz="3200" b="1" dirty="0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 2569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71438" y="7376370"/>
            <a:ext cx="11577944" cy="1723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r>
              <a:rPr lang="en-US" sz="2800" b="1" dirty="0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                   </a:t>
            </a:r>
            <a:r>
              <a:rPr lang="en-US" sz="2800" b="1" dirty="0" err="1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ข้าพเจ้า</a:t>
            </a:r>
            <a:r>
              <a:rPr lang="en-US" sz="2800" b="1" dirty="0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 </a:t>
            </a:r>
            <a:r>
              <a:rPr lang="en-US" sz="2800" b="1" dirty="0" err="1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นายชูพงษ์</a:t>
            </a:r>
            <a:r>
              <a:rPr lang="en-US" sz="2800" b="1" dirty="0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 </a:t>
            </a:r>
            <a:r>
              <a:rPr lang="en-US" sz="2800" b="1" dirty="0" err="1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สังข์ผลิพันธ์</a:t>
            </a:r>
            <a:r>
              <a:rPr lang="en-US" sz="2800" b="1" dirty="0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 </a:t>
            </a:r>
            <a:r>
              <a:rPr lang="en-US" sz="2800" b="1" dirty="0" err="1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ผู้อำนวยการศูนย์สุขภาพจิตที่</a:t>
            </a:r>
            <a:r>
              <a:rPr lang="en-US" sz="2800" b="1" dirty="0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 1 </a:t>
            </a:r>
            <a:r>
              <a:rPr lang="en-US" sz="2800" b="1" dirty="0" err="1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พร้อมด้วยบุคลากร</a:t>
            </a:r>
            <a:r>
              <a:rPr lang="en-US" sz="2800" b="1" dirty="0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 </a:t>
            </a:r>
            <a:r>
              <a:rPr lang="en-US" sz="2800" b="1" dirty="0" err="1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ศูนย์สุขภาพจิตที่</a:t>
            </a:r>
            <a:r>
              <a:rPr lang="en-US" sz="2800" b="1" dirty="0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 1 </a:t>
            </a:r>
          </a:p>
          <a:p>
            <a:pPr algn="just">
              <a:spcBef>
                <a:spcPct val="0"/>
              </a:spcBef>
            </a:pPr>
            <a:r>
              <a:rPr lang="en-US" sz="2800" b="1" dirty="0" err="1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ขอประกาศเจตนารมย์ว่า</a:t>
            </a:r>
            <a:r>
              <a:rPr lang="en-US" sz="2800" b="1" dirty="0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 </a:t>
            </a:r>
            <a:r>
              <a:rPr lang="en-US" sz="2800" b="1" dirty="0" err="1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จะร่วมขับเคลื่อน</a:t>
            </a:r>
            <a:r>
              <a:rPr lang="en-US" sz="2800" b="1" dirty="0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 </a:t>
            </a:r>
            <a:r>
              <a:rPr lang="en-US" sz="2800" b="1" dirty="0" err="1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ศูนย์สุขภาพจิตที่</a:t>
            </a:r>
            <a:r>
              <a:rPr lang="en-US" sz="2800" b="1" dirty="0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 1 </a:t>
            </a:r>
            <a:r>
              <a:rPr lang="en-US" sz="2800" b="1" dirty="0" err="1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ให้เป็นองค์กรคุณธรรมต้นแบบ</a:t>
            </a:r>
            <a:r>
              <a:rPr lang="en-US" sz="2800" b="1" dirty="0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 </a:t>
            </a:r>
            <a:r>
              <a:rPr lang="en-US" sz="2800" b="1" dirty="0" err="1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ตามหลัก</a:t>
            </a:r>
            <a:r>
              <a:rPr lang="en-US" sz="2800" b="1" dirty="0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 “</a:t>
            </a:r>
            <a:r>
              <a:rPr lang="en-US" sz="2800" b="1" dirty="0" err="1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คุณธรรมนำการพัฒนา</a:t>
            </a:r>
            <a:r>
              <a:rPr lang="en-US" sz="2800" b="1" dirty="0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” </a:t>
            </a:r>
            <a:r>
              <a:rPr lang="en-US" sz="2800" b="1" dirty="0" err="1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ภายใต้คุณธรรมเป้าหมาย</a:t>
            </a:r>
            <a:r>
              <a:rPr lang="en-US" sz="2800" b="1" dirty="0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 “</a:t>
            </a:r>
            <a:r>
              <a:rPr lang="en-US" sz="2800" b="1" dirty="0" err="1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พอเพียง</a:t>
            </a:r>
            <a:r>
              <a:rPr lang="en-US" sz="2800" b="1" dirty="0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 </a:t>
            </a:r>
            <a:r>
              <a:rPr lang="en-US" sz="2800" b="1" dirty="0" err="1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วินัย</a:t>
            </a:r>
            <a:r>
              <a:rPr lang="en-US" sz="2800" b="1" dirty="0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 </a:t>
            </a:r>
            <a:r>
              <a:rPr lang="en-US" sz="2800" b="1" dirty="0" err="1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สุจริต</a:t>
            </a:r>
            <a:r>
              <a:rPr lang="en-US" sz="2800" b="1" dirty="0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 </a:t>
            </a:r>
            <a:r>
              <a:rPr lang="en-US" sz="2800" b="1" dirty="0" err="1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จิตอาสา</a:t>
            </a:r>
            <a:r>
              <a:rPr lang="en-US" sz="2800" b="1" dirty="0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 </a:t>
            </a:r>
            <a:r>
              <a:rPr lang="en-US" sz="2800" b="1" dirty="0" err="1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กตัญญู</a:t>
            </a:r>
            <a:r>
              <a:rPr lang="en-US" sz="2800" b="1" dirty="0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” </a:t>
            </a:r>
            <a:r>
              <a:rPr lang="en-US" sz="2800" b="1" dirty="0" err="1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และข้อกำหนดจริยธรรมเจ้าหน้าที่ของรัฐ</a:t>
            </a:r>
            <a:r>
              <a:rPr lang="en-US" sz="2800" b="1" dirty="0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 </a:t>
            </a:r>
            <a:r>
              <a:rPr lang="en-US" sz="2800" b="1" dirty="0" err="1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กรมสุขภาพจิต</a:t>
            </a:r>
            <a:r>
              <a:rPr lang="en-US" sz="2800" b="1" dirty="0">
                <a:solidFill>
                  <a:srgbClr val="362200"/>
                </a:solidFill>
                <a:latin typeface="TH Sarabun New" panose="020B0500040200020003" pitchFamily="34" charset="-34"/>
                <a:ea typeface="Amaranth Bold"/>
                <a:cs typeface="TH Sarabun New" panose="020B0500040200020003" pitchFamily="34" charset="-34"/>
                <a:sym typeface="Amaranth Bold"/>
              </a:rPr>
              <a:t> พ.ศ.2566</a:t>
            </a:r>
          </a:p>
        </p:txBody>
      </p:sp>
      <p:sp>
        <p:nvSpPr>
          <p:cNvPr id="17" name="Freeform 17"/>
          <p:cNvSpPr/>
          <p:nvPr/>
        </p:nvSpPr>
        <p:spPr>
          <a:xfrm>
            <a:off x="16362490" y="330516"/>
            <a:ext cx="1594008" cy="1826284"/>
          </a:xfrm>
          <a:custGeom>
            <a:avLst/>
            <a:gdLst/>
            <a:ahLst/>
            <a:cxnLst/>
            <a:rect l="l" t="t" r="r" b="b"/>
            <a:pathLst>
              <a:path w="1594008" h="1826284">
                <a:moveTo>
                  <a:pt x="0" y="0"/>
                </a:moveTo>
                <a:lnTo>
                  <a:pt x="1594008" y="0"/>
                </a:lnTo>
                <a:lnTo>
                  <a:pt x="1594008" y="1826284"/>
                </a:lnTo>
                <a:lnTo>
                  <a:pt x="0" y="182628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8" name="Group 18"/>
          <p:cNvGrpSpPr/>
          <p:nvPr/>
        </p:nvGrpSpPr>
        <p:grpSpPr>
          <a:xfrm>
            <a:off x="12811617" y="6142256"/>
            <a:ext cx="4912845" cy="3256723"/>
            <a:chOff x="0" y="0"/>
            <a:chExt cx="1646626" cy="1091548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646626" cy="1091548"/>
            </a:xfrm>
            <a:custGeom>
              <a:avLst/>
              <a:gdLst/>
              <a:ahLst/>
              <a:cxnLst/>
              <a:rect l="l" t="t" r="r" b="b"/>
              <a:pathLst>
                <a:path w="1646626" h="1091548">
                  <a:moveTo>
                    <a:pt x="56731" y="0"/>
                  </a:moveTo>
                  <a:lnTo>
                    <a:pt x="1589895" y="0"/>
                  </a:lnTo>
                  <a:cubicBezTo>
                    <a:pt x="1621227" y="0"/>
                    <a:pt x="1646626" y="25399"/>
                    <a:pt x="1646626" y="56731"/>
                  </a:cubicBezTo>
                  <a:lnTo>
                    <a:pt x="1646626" y="1034817"/>
                  </a:lnTo>
                  <a:cubicBezTo>
                    <a:pt x="1646626" y="1066148"/>
                    <a:pt x="1621227" y="1091548"/>
                    <a:pt x="1589895" y="1091548"/>
                  </a:cubicBezTo>
                  <a:lnTo>
                    <a:pt x="56731" y="1091548"/>
                  </a:lnTo>
                  <a:cubicBezTo>
                    <a:pt x="25399" y="1091548"/>
                    <a:pt x="0" y="1066148"/>
                    <a:pt x="0" y="1034817"/>
                  </a:cubicBezTo>
                  <a:lnTo>
                    <a:pt x="0" y="56731"/>
                  </a:lnTo>
                  <a:cubicBezTo>
                    <a:pt x="0" y="25399"/>
                    <a:pt x="25399" y="0"/>
                    <a:pt x="56731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FDD2E">
                    <a:alpha val="100000"/>
                  </a:srgbClr>
                </a:gs>
                <a:gs pos="100000">
                  <a:srgbClr val="D8B500">
                    <a:alpha val="100000"/>
                  </a:srgbClr>
                </a:gs>
              </a:gsLst>
              <a:lin ang="2700000"/>
            </a:gradFill>
            <a:ln w="76200" cap="rnd">
              <a:gradFill>
                <a:gsLst>
                  <a:gs pos="0">
                    <a:srgbClr val="D8B500">
                      <a:alpha val="100000"/>
                    </a:srgbClr>
                  </a:gs>
                  <a:gs pos="100000">
                    <a:srgbClr val="FFDD2E">
                      <a:alpha val="100000"/>
                    </a:srgbClr>
                  </a:gs>
                </a:gsLst>
                <a:lin ang="2700000"/>
              </a:gra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1646626" cy="11296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2963427" y="6306851"/>
            <a:ext cx="4605967" cy="2903757"/>
            <a:chOff x="0" y="0"/>
            <a:chExt cx="1289271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289271" cy="812800"/>
            </a:xfrm>
            <a:custGeom>
              <a:avLst/>
              <a:gdLst/>
              <a:ahLst/>
              <a:cxnLst/>
              <a:rect l="l" t="t" r="r" b="b"/>
              <a:pathLst>
                <a:path w="1289271" h="812800">
                  <a:moveTo>
                    <a:pt x="36979" y="0"/>
                  </a:moveTo>
                  <a:lnTo>
                    <a:pt x="1252293" y="0"/>
                  </a:lnTo>
                  <a:cubicBezTo>
                    <a:pt x="1262100" y="0"/>
                    <a:pt x="1271506" y="3896"/>
                    <a:pt x="1278440" y="10831"/>
                  </a:cubicBezTo>
                  <a:cubicBezTo>
                    <a:pt x="1285375" y="17766"/>
                    <a:pt x="1289271" y="27171"/>
                    <a:pt x="1289271" y="36979"/>
                  </a:cubicBezTo>
                  <a:lnTo>
                    <a:pt x="1289271" y="775821"/>
                  </a:lnTo>
                  <a:cubicBezTo>
                    <a:pt x="1289271" y="785629"/>
                    <a:pt x="1285375" y="795034"/>
                    <a:pt x="1278440" y="801969"/>
                  </a:cubicBezTo>
                  <a:cubicBezTo>
                    <a:pt x="1271506" y="808904"/>
                    <a:pt x="1262100" y="812800"/>
                    <a:pt x="1252293" y="812800"/>
                  </a:cubicBezTo>
                  <a:lnTo>
                    <a:pt x="36979" y="812800"/>
                  </a:lnTo>
                  <a:cubicBezTo>
                    <a:pt x="27171" y="812800"/>
                    <a:pt x="17766" y="808904"/>
                    <a:pt x="10831" y="801969"/>
                  </a:cubicBezTo>
                  <a:cubicBezTo>
                    <a:pt x="3896" y="795034"/>
                    <a:pt x="0" y="785629"/>
                    <a:pt x="0" y="775821"/>
                  </a:cubicBezTo>
                  <a:lnTo>
                    <a:pt x="0" y="36979"/>
                  </a:lnTo>
                  <a:cubicBezTo>
                    <a:pt x="0" y="27171"/>
                    <a:pt x="3896" y="17766"/>
                    <a:pt x="10831" y="10831"/>
                  </a:cubicBezTo>
                  <a:cubicBezTo>
                    <a:pt x="17766" y="3896"/>
                    <a:pt x="27171" y="0"/>
                    <a:pt x="36979" y="0"/>
                  </a:cubicBezTo>
                  <a:close/>
                </a:path>
              </a:pathLst>
            </a:custGeom>
            <a:blipFill>
              <a:blip r:embed="rId8"/>
              <a:stretch>
                <a:fillRect t="-9410" b="-9410"/>
              </a:stretch>
            </a:blipFill>
            <a:ln w="38100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839668">
            <a:off x="-972441" y="-2078022"/>
            <a:ext cx="20232883" cy="14404229"/>
          </a:xfrm>
          <a:custGeom>
            <a:avLst/>
            <a:gdLst/>
            <a:ahLst/>
            <a:cxnLst/>
            <a:rect l="l" t="t" r="r" b="b"/>
            <a:pathLst>
              <a:path w="20232883" h="14404229">
                <a:moveTo>
                  <a:pt x="2487688" y="0"/>
                </a:moveTo>
                <a:lnTo>
                  <a:pt x="20232882" y="4422556"/>
                </a:lnTo>
                <a:lnTo>
                  <a:pt x="17745194" y="14404228"/>
                </a:lnTo>
                <a:lnTo>
                  <a:pt x="0" y="9981672"/>
                </a:lnTo>
                <a:lnTo>
                  <a:pt x="2487688" y="0"/>
                </a:lnTo>
                <a:close/>
              </a:path>
            </a:pathLst>
          </a:custGeom>
          <a:blipFill>
            <a:blip r:embed="rId2"/>
            <a:stretch>
              <a:fillRect l="-959" t="-13155" b="-8728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-861103" y="6574461"/>
            <a:ext cx="19598341" cy="4185774"/>
            <a:chOff x="0" y="0"/>
            <a:chExt cx="26131121" cy="5581032"/>
          </a:xfrm>
        </p:grpSpPr>
        <p:sp>
          <p:nvSpPr>
            <p:cNvPr id="4" name="Freeform 4"/>
            <p:cNvSpPr/>
            <p:nvPr/>
          </p:nvSpPr>
          <p:spPr>
            <a:xfrm rot="-94123">
              <a:off x="44080" y="1999400"/>
              <a:ext cx="13220716" cy="3401303"/>
            </a:xfrm>
            <a:custGeom>
              <a:avLst/>
              <a:gdLst/>
              <a:ahLst/>
              <a:cxnLst/>
              <a:rect l="l" t="t" r="r" b="b"/>
              <a:pathLst>
                <a:path w="13220716" h="3401303">
                  <a:moveTo>
                    <a:pt x="0" y="0"/>
                  </a:moveTo>
                  <a:lnTo>
                    <a:pt x="13220716" y="0"/>
                  </a:lnTo>
                  <a:lnTo>
                    <a:pt x="13220716" y="3401303"/>
                  </a:lnTo>
                  <a:lnTo>
                    <a:pt x="0" y="3401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10598760" y="1970351"/>
              <a:ext cx="13220716" cy="3401303"/>
            </a:xfrm>
            <a:custGeom>
              <a:avLst/>
              <a:gdLst/>
              <a:ahLst/>
              <a:cxnLst/>
              <a:rect l="l" t="t" r="r" b="b"/>
              <a:pathLst>
                <a:path w="13220716" h="3401303">
                  <a:moveTo>
                    <a:pt x="0" y="0"/>
                  </a:moveTo>
                  <a:lnTo>
                    <a:pt x="13220716" y="0"/>
                  </a:lnTo>
                  <a:lnTo>
                    <a:pt x="13220716" y="3401303"/>
                  </a:lnTo>
                  <a:lnTo>
                    <a:pt x="0" y="3401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74558">
              <a:off x="54520" y="616033"/>
              <a:ext cx="11256230" cy="4634112"/>
            </a:xfrm>
            <a:custGeom>
              <a:avLst/>
              <a:gdLst/>
              <a:ahLst/>
              <a:cxnLst/>
              <a:rect l="l" t="t" r="r" b="b"/>
              <a:pathLst>
                <a:path w="11256230" h="4634112">
                  <a:moveTo>
                    <a:pt x="0" y="0"/>
                  </a:moveTo>
                  <a:lnTo>
                    <a:pt x="11256230" y="0"/>
                  </a:lnTo>
                  <a:lnTo>
                    <a:pt x="11256230" y="4634112"/>
                  </a:lnTo>
                  <a:lnTo>
                    <a:pt x="0" y="46341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flipH="1">
              <a:off x="13471082" y="0"/>
              <a:ext cx="12660039" cy="5206441"/>
            </a:xfrm>
            <a:custGeom>
              <a:avLst/>
              <a:gdLst/>
              <a:ahLst/>
              <a:cxnLst/>
              <a:rect l="l" t="t" r="r" b="b"/>
              <a:pathLst>
                <a:path w="12660039" h="5206441">
                  <a:moveTo>
                    <a:pt x="12660039" y="0"/>
                  </a:moveTo>
                  <a:lnTo>
                    <a:pt x="0" y="0"/>
                  </a:lnTo>
                  <a:lnTo>
                    <a:pt x="0" y="5206441"/>
                  </a:lnTo>
                  <a:lnTo>
                    <a:pt x="12660039" y="5206441"/>
                  </a:lnTo>
                  <a:lnTo>
                    <a:pt x="12660039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 8"/>
          <p:cNvSpPr/>
          <p:nvPr/>
        </p:nvSpPr>
        <p:spPr>
          <a:xfrm rot="-104709">
            <a:off x="14662746" y="5072814"/>
            <a:ext cx="1157001" cy="1052069"/>
          </a:xfrm>
          <a:custGeom>
            <a:avLst/>
            <a:gdLst/>
            <a:ahLst/>
            <a:cxnLst/>
            <a:rect l="l" t="t" r="r" b="b"/>
            <a:pathLst>
              <a:path w="1157001" h="1052069">
                <a:moveTo>
                  <a:pt x="0" y="0"/>
                </a:moveTo>
                <a:lnTo>
                  <a:pt x="1157001" y="0"/>
                </a:lnTo>
                <a:lnTo>
                  <a:pt x="1157001" y="1052069"/>
                </a:lnTo>
                <a:lnTo>
                  <a:pt x="0" y="105206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4148" b="-414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104709" flipH="1">
            <a:off x="5064452" y="3209903"/>
            <a:ext cx="1157001" cy="1052069"/>
          </a:xfrm>
          <a:custGeom>
            <a:avLst/>
            <a:gdLst/>
            <a:ahLst/>
            <a:cxnLst/>
            <a:rect l="l" t="t" r="r" b="b"/>
            <a:pathLst>
              <a:path w="1157001" h="1052069">
                <a:moveTo>
                  <a:pt x="1157001" y="0"/>
                </a:moveTo>
                <a:lnTo>
                  <a:pt x="0" y="0"/>
                </a:lnTo>
                <a:lnTo>
                  <a:pt x="0" y="1052069"/>
                </a:lnTo>
                <a:lnTo>
                  <a:pt x="1157001" y="1052069"/>
                </a:lnTo>
                <a:lnTo>
                  <a:pt x="1157001" y="0"/>
                </a:lnTo>
                <a:close/>
              </a:path>
            </a:pathLst>
          </a:custGeom>
          <a:blipFill>
            <a:blip r:embed="rId5"/>
            <a:stretch>
              <a:fillRect t="-4148" b="-414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8295185" y="4279346"/>
            <a:ext cx="7715530" cy="2873047"/>
            <a:chOff x="0" y="0"/>
            <a:chExt cx="1930959" cy="71903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930959" cy="719035"/>
            </a:xfrm>
            <a:custGeom>
              <a:avLst/>
              <a:gdLst/>
              <a:ahLst/>
              <a:cxnLst/>
              <a:rect l="l" t="t" r="r" b="b"/>
              <a:pathLst>
                <a:path w="1930959" h="719035">
                  <a:moveTo>
                    <a:pt x="50171" y="0"/>
                  </a:moveTo>
                  <a:lnTo>
                    <a:pt x="1880788" y="0"/>
                  </a:lnTo>
                  <a:cubicBezTo>
                    <a:pt x="1894095" y="0"/>
                    <a:pt x="1906856" y="5286"/>
                    <a:pt x="1916265" y="14695"/>
                  </a:cubicBezTo>
                  <a:cubicBezTo>
                    <a:pt x="1925674" y="24104"/>
                    <a:pt x="1930959" y="36865"/>
                    <a:pt x="1930959" y="50171"/>
                  </a:cubicBezTo>
                  <a:lnTo>
                    <a:pt x="1930959" y="668864"/>
                  </a:lnTo>
                  <a:cubicBezTo>
                    <a:pt x="1930959" y="682170"/>
                    <a:pt x="1925674" y="694932"/>
                    <a:pt x="1916265" y="704340"/>
                  </a:cubicBezTo>
                  <a:cubicBezTo>
                    <a:pt x="1906856" y="713749"/>
                    <a:pt x="1894095" y="719035"/>
                    <a:pt x="1880788" y="719035"/>
                  </a:cubicBezTo>
                  <a:lnTo>
                    <a:pt x="50171" y="719035"/>
                  </a:lnTo>
                  <a:cubicBezTo>
                    <a:pt x="36865" y="719035"/>
                    <a:pt x="24104" y="713749"/>
                    <a:pt x="14695" y="704340"/>
                  </a:cubicBezTo>
                  <a:cubicBezTo>
                    <a:pt x="5286" y="694932"/>
                    <a:pt x="0" y="682170"/>
                    <a:pt x="0" y="668864"/>
                  </a:cubicBezTo>
                  <a:lnTo>
                    <a:pt x="0" y="50171"/>
                  </a:lnTo>
                  <a:cubicBezTo>
                    <a:pt x="0" y="36865"/>
                    <a:pt x="5286" y="24104"/>
                    <a:pt x="14695" y="14695"/>
                  </a:cubicBezTo>
                  <a:cubicBezTo>
                    <a:pt x="24104" y="5286"/>
                    <a:pt x="36865" y="0"/>
                    <a:pt x="50171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930959" cy="7571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2642504" y="2621255"/>
            <a:ext cx="4901308" cy="1494552"/>
            <a:chOff x="0" y="0"/>
            <a:chExt cx="6535078" cy="1992737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6535078" cy="1992737"/>
              <a:chOff x="0" y="0"/>
              <a:chExt cx="776049" cy="23664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776049" cy="236640"/>
              </a:xfrm>
              <a:custGeom>
                <a:avLst/>
                <a:gdLst/>
                <a:ahLst/>
                <a:cxnLst/>
                <a:rect l="l" t="t" r="r" b="b"/>
                <a:pathLst>
                  <a:path w="776049" h="236640">
                    <a:moveTo>
                      <a:pt x="78978" y="0"/>
                    </a:moveTo>
                    <a:lnTo>
                      <a:pt x="697071" y="0"/>
                    </a:lnTo>
                    <a:cubicBezTo>
                      <a:pt x="718017" y="0"/>
                      <a:pt x="738105" y="8321"/>
                      <a:pt x="752916" y="23132"/>
                    </a:cubicBezTo>
                    <a:cubicBezTo>
                      <a:pt x="767728" y="37943"/>
                      <a:pt x="776049" y="58032"/>
                      <a:pt x="776049" y="78978"/>
                    </a:cubicBezTo>
                    <a:lnTo>
                      <a:pt x="776049" y="157662"/>
                    </a:lnTo>
                    <a:cubicBezTo>
                      <a:pt x="776049" y="178608"/>
                      <a:pt x="767728" y="198697"/>
                      <a:pt x="752916" y="213508"/>
                    </a:cubicBezTo>
                    <a:cubicBezTo>
                      <a:pt x="738105" y="228319"/>
                      <a:pt x="718017" y="236640"/>
                      <a:pt x="697071" y="236640"/>
                    </a:cubicBezTo>
                    <a:lnTo>
                      <a:pt x="78978" y="236640"/>
                    </a:lnTo>
                    <a:cubicBezTo>
                      <a:pt x="35360" y="236640"/>
                      <a:pt x="0" y="201280"/>
                      <a:pt x="0" y="157662"/>
                    </a:cubicBezTo>
                    <a:lnTo>
                      <a:pt x="0" y="78978"/>
                    </a:lnTo>
                    <a:cubicBezTo>
                      <a:pt x="0" y="58032"/>
                      <a:pt x="8321" y="37943"/>
                      <a:pt x="23132" y="23132"/>
                    </a:cubicBezTo>
                    <a:cubicBezTo>
                      <a:pt x="37943" y="8321"/>
                      <a:pt x="58032" y="0"/>
                      <a:pt x="78978" y="0"/>
                    </a:cubicBezTo>
                    <a:close/>
                  </a:path>
                </a:pathLst>
              </a:custGeom>
              <a:solidFill>
                <a:srgbClr val="3B82F6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0" y="-38100"/>
                <a:ext cx="776049" cy="27474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7" name="TextBox 17"/>
            <p:cNvSpPr txBox="1"/>
            <p:nvPr/>
          </p:nvSpPr>
          <p:spPr>
            <a:xfrm>
              <a:off x="295616" y="309677"/>
              <a:ext cx="5508601" cy="14704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621"/>
                </a:lnSpc>
              </a:pPr>
              <a:r>
                <a:rPr lang="en-US" sz="6158" b="1" dirty="0" err="1">
                  <a:solidFill>
                    <a:srgbClr val="FFFFFF"/>
                  </a:solidFill>
                  <a:latin typeface="TH Sarabun New" panose="020B0500040200020003" pitchFamily="34" charset="-34"/>
                  <a:ea typeface="DM Sans Bold"/>
                  <a:cs typeface="TH Sarabun New" panose="020B0500040200020003" pitchFamily="34" charset="-34"/>
                  <a:sym typeface="DM Sans Bold"/>
                </a:rPr>
                <a:t>พอเพียง</a:t>
              </a:r>
              <a:endParaRPr lang="en-US" sz="6158" b="1" dirty="0">
                <a:solidFill>
                  <a:srgbClr val="FFFFFF"/>
                </a:solidFill>
                <a:latin typeface="TH Sarabun New" panose="020B0500040200020003" pitchFamily="34" charset="-34"/>
                <a:ea typeface="DM Sans Bold"/>
                <a:cs typeface="TH Sarabun New" panose="020B0500040200020003" pitchFamily="34" charset="-34"/>
                <a:sym typeface="DM Sans Bold"/>
              </a:endParaRPr>
            </a:p>
          </p:txBody>
        </p:sp>
      </p:grpSp>
      <p:sp>
        <p:nvSpPr>
          <p:cNvPr id="18" name="Freeform 18"/>
          <p:cNvSpPr/>
          <p:nvPr/>
        </p:nvSpPr>
        <p:spPr>
          <a:xfrm>
            <a:off x="16362490" y="330516"/>
            <a:ext cx="1594008" cy="1826284"/>
          </a:xfrm>
          <a:custGeom>
            <a:avLst/>
            <a:gdLst/>
            <a:ahLst/>
            <a:cxnLst/>
            <a:rect l="l" t="t" r="r" b="b"/>
            <a:pathLst>
              <a:path w="1594008" h="1826284">
                <a:moveTo>
                  <a:pt x="0" y="0"/>
                </a:moveTo>
                <a:lnTo>
                  <a:pt x="1594008" y="0"/>
                </a:lnTo>
                <a:lnTo>
                  <a:pt x="1594008" y="1826284"/>
                </a:lnTo>
                <a:lnTo>
                  <a:pt x="0" y="182628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9" name="Group 19"/>
          <p:cNvGrpSpPr/>
          <p:nvPr/>
        </p:nvGrpSpPr>
        <p:grpSpPr>
          <a:xfrm>
            <a:off x="4778121" y="5829715"/>
            <a:ext cx="2645356" cy="2645356"/>
            <a:chOff x="0" y="0"/>
            <a:chExt cx="3331210" cy="333121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3331210" cy="3331210"/>
            </a:xfrm>
            <a:custGeom>
              <a:avLst/>
              <a:gdLst/>
              <a:ahLst/>
              <a:cxnLst/>
              <a:rect l="l" t="t" r="r" b="b"/>
              <a:pathLst>
                <a:path w="3331210" h="3331210">
                  <a:moveTo>
                    <a:pt x="0" y="0"/>
                  </a:moveTo>
                  <a:lnTo>
                    <a:pt x="3331210" y="0"/>
                  </a:lnTo>
                  <a:cubicBezTo>
                    <a:pt x="3331210" y="1840230"/>
                    <a:pt x="1840230" y="3331210"/>
                    <a:pt x="0" y="3331210"/>
                  </a:cubicBez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38888" r="-3888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" name="Group 21"/>
          <p:cNvGrpSpPr/>
          <p:nvPr/>
        </p:nvGrpSpPr>
        <p:grpSpPr>
          <a:xfrm rot="-10787130">
            <a:off x="2132775" y="3197472"/>
            <a:ext cx="2645356" cy="2645356"/>
            <a:chOff x="0" y="0"/>
            <a:chExt cx="3331210" cy="3331210"/>
          </a:xfrm>
        </p:grpSpPr>
        <p:sp>
          <p:nvSpPr>
            <p:cNvPr id="22" name="Freeform 22"/>
            <p:cNvSpPr/>
            <p:nvPr/>
          </p:nvSpPr>
          <p:spPr>
            <a:xfrm rot="-10800000">
              <a:off x="0" y="0"/>
              <a:ext cx="3331210" cy="3331210"/>
            </a:xfrm>
            <a:custGeom>
              <a:avLst/>
              <a:gdLst/>
              <a:ahLst/>
              <a:cxnLst/>
              <a:rect l="l" t="t" r="r" b="b"/>
              <a:pathLst>
                <a:path w="3331210" h="3331210">
                  <a:moveTo>
                    <a:pt x="3331210" y="3331210"/>
                  </a:moveTo>
                  <a:lnTo>
                    <a:pt x="0" y="3331210"/>
                  </a:lnTo>
                  <a:cubicBezTo>
                    <a:pt x="0" y="1490980"/>
                    <a:pt x="1490980" y="0"/>
                    <a:pt x="3331210" y="0"/>
                  </a:cubicBezTo>
                  <a:lnTo>
                    <a:pt x="3331210" y="3331210"/>
                  </a:lnTo>
                  <a:close/>
                </a:path>
              </a:pathLst>
            </a:custGeom>
            <a:blipFill>
              <a:blip r:embed="rId8"/>
              <a:stretch>
                <a:fillRect l="-61933" t="-9" r="-16539" b="-1904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3" name="Group 23"/>
          <p:cNvGrpSpPr/>
          <p:nvPr/>
        </p:nvGrpSpPr>
        <p:grpSpPr>
          <a:xfrm rot="5400000">
            <a:off x="2132765" y="5829715"/>
            <a:ext cx="2645356" cy="2645356"/>
            <a:chOff x="0" y="0"/>
            <a:chExt cx="3331210" cy="3331210"/>
          </a:xfrm>
        </p:grpSpPr>
        <p:sp>
          <p:nvSpPr>
            <p:cNvPr id="24" name="Freeform 24"/>
            <p:cNvSpPr/>
            <p:nvPr/>
          </p:nvSpPr>
          <p:spPr>
            <a:xfrm rot="-5400000">
              <a:off x="0" y="0"/>
              <a:ext cx="3331210" cy="3331210"/>
            </a:xfrm>
            <a:custGeom>
              <a:avLst/>
              <a:gdLst/>
              <a:ahLst/>
              <a:cxnLst/>
              <a:rect l="l" t="t" r="r" b="b"/>
              <a:pathLst>
                <a:path w="3331210" h="3331210">
                  <a:moveTo>
                    <a:pt x="3331210" y="0"/>
                  </a:moveTo>
                  <a:lnTo>
                    <a:pt x="3331210" y="3331210"/>
                  </a:lnTo>
                  <a:cubicBezTo>
                    <a:pt x="1490980" y="3331210"/>
                    <a:pt x="0" y="1840230"/>
                    <a:pt x="0" y="0"/>
                  </a:cubicBezTo>
                  <a:lnTo>
                    <a:pt x="3331210" y="0"/>
                  </a:lnTo>
                  <a:close/>
                </a:path>
              </a:pathLst>
            </a:custGeom>
            <a:blipFill>
              <a:blip r:embed="rId9"/>
              <a:stretch>
                <a:fillRect t="-24976" b="-2497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5" name="Group 25"/>
          <p:cNvGrpSpPr/>
          <p:nvPr/>
        </p:nvGrpSpPr>
        <p:grpSpPr>
          <a:xfrm rot="-5387130">
            <a:off x="4778112" y="3207374"/>
            <a:ext cx="2645356" cy="2645356"/>
            <a:chOff x="0" y="0"/>
            <a:chExt cx="3331210" cy="3331210"/>
          </a:xfrm>
        </p:grpSpPr>
        <p:sp>
          <p:nvSpPr>
            <p:cNvPr id="26" name="Freeform 26"/>
            <p:cNvSpPr/>
            <p:nvPr/>
          </p:nvSpPr>
          <p:spPr>
            <a:xfrm rot="5400000">
              <a:off x="0" y="0"/>
              <a:ext cx="3331210" cy="3331210"/>
            </a:xfrm>
            <a:custGeom>
              <a:avLst/>
              <a:gdLst/>
              <a:ahLst/>
              <a:cxnLst/>
              <a:rect l="l" t="t" r="r" b="b"/>
              <a:pathLst>
                <a:path w="3331210" h="3331210">
                  <a:moveTo>
                    <a:pt x="0" y="3331210"/>
                  </a:moveTo>
                  <a:lnTo>
                    <a:pt x="0" y="0"/>
                  </a:lnTo>
                  <a:cubicBezTo>
                    <a:pt x="1840230" y="0"/>
                    <a:pt x="3331210" y="1490980"/>
                    <a:pt x="3331210" y="3331210"/>
                  </a:cubicBezTo>
                  <a:lnTo>
                    <a:pt x="0" y="3331210"/>
                  </a:lnTo>
                  <a:close/>
                </a:path>
              </a:pathLst>
            </a:custGeom>
            <a:blipFill>
              <a:blip r:embed="rId10"/>
              <a:stretch>
                <a:fillRect l="-33405" r="-1654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/>
          <p:cNvSpPr/>
          <p:nvPr/>
        </p:nvSpPr>
        <p:spPr>
          <a:xfrm>
            <a:off x="2081597" y="2930061"/>
            <a:ext cx="5987516" cy="6003440"/>
          </a:xfrm>
          <a:custGeom>
            <a:avLst/>
            <a:gdLst/>
            <a:ahLst/>
            <a:cxnLst/>
            <a:rect l="l" t="t" r="r" b="b"/>
            <a:pathLst>
              <a:path w="5987516" h="6003440">
                <a:moveTo>
                  <a:pt x="0" y="0"/>
                </a:moveTo>
                <a:lnTo>
                  <a:pt x="5987516" y="0"/>
                </a:lnTo>
                <a:lnTo>
                  <a:pt x="5987516" y="6003440"/>
                </a:lnTo>
                <a:lnTo>
                  <a:pt x="0" y="600344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31658" t="-6365" r="-20500" b="-747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TextBox 28"/>
          <p:cNvSpPr txBox="1"/>
          <p:nvPr/>
        </p:nvSpPr>
        <p:spPr>
          <a:xfrm>
            <a:off x="5139246" y="995703"/>
            <a:ext cx="9507748" cy="8944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6899"/>
              </a:lnSpc>
              <a:spcBef>
                <a:spcPct val="0"/>
              </a:spcBef>
            </a:pPr>
            <a:r>
              <a:rPr lang="en-US" sz="5999" b="1" spc="263" dirty="0" err="1">
                <a:solidFill>
                  <a:srgbClr val="0039CD"/>
                </a:solidFill>
                <a:latin typeface="Petchlamoon Medium"/>
                <a:ea typeface="Petchlamoon Medium"/>
                <a:cs typeface="Petchlamoon Medium"/>
                <a:sym typeface="Petchlamoon Medium"/>
              </a:rPr>
              <a:t>คุณธรรมเป้าหมาย</a:t>
            </a:r>
            <a:endParaRPr lang="en-US" sz="5999" b="1" spc="263" dirty="0">
              <a:solidFill>
                <a:srgbClr val="0039CD"/>
              </a:solidFill>
              <a:latin typeface="Petchlamoon Medium"/>
              <a:ea typeface="Petchlamoon Medium"/>
              <a:cs typeface="Petchlamoon Medium"/>
              <a:sym typeface="Petchlamoon Medium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5600968" y="1649785"/>
            <a:ext cx="6836795" cy="8417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86"/>
              </a:lnSpc>
            </a:pPr>
            <a:r>
              <a:rPr lang="en-US" sz="4657" b="1" spc="93" dirty="0" err="1">
                <a:solidFill>
                  <a:srgbClr val="0039CD"/>
                </a:solidFill>
                <a:latin typeface="เอฟซี มินิมอล Bold"/>
                <a:ea typeface="เอฟซี มินิมอล Bold"/>
                <a:cs typeface="เอฟซี มินิมอล Bold"/>
                <a:sym typeface="เอฟซี มินิมอล Bold"/>
              </a:rPr>
              <a:t>ปีงบประมาณ</a:t>
            </a:r>
            <a:r>
              <a:rPr lang="en-US" sz="4657" b="1" spc="93" dirty="0">
                <a:solidFill>
                  <a:srgbClr val="0039CD"/>
                </a:solidFill>
                <a:latin typeface="เอฟซี มินิมอล Bold"/>
                <a:ea typeface="เอฟซี มินิมอล Bold"/>
                <a:cs typeface="เอฟซี มินิมอล Bold"/>
                <a:sym typeface="เอฟซี มินิมอล Bold"/>
              </a:rPr>
              <a:t> 2569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8904399" y="4636563"/>
            <a:ext cx="4874731" cy="5482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03"/>
              </a:lnSpc>
            </a:pPr>
            <a:r>
              <a:rPr lang="en-US" sz="4000" b="1" dirty="0" err="1">
                <a:solidFill>
                  <a:srgbClr val="6B7280"/>
                </a:solidFill>
                <a:latin typeface="TH Sarabun New" panose="020B0500040200020003" pitchFamily="34" charset="-34"/>
                <a:ea typeface="DM Sans Bold"/>
                <a:cs typeface="TH Sarabun New" panose="020B0500040200020003" pitchFamily="34" charset="-34"/>
                <a:sym typeface="DM Sans Bold"/>
              </a:rPr>
              <a:t>กิจกรรม</a:t>
            </a:r>
            <a:r>
              <a:rPr lang="en-US" sz="4000" b="1" dirty="0">
                <a:solidFill>
                  <a:srgbClr val="6B7280"/>
                </a:solidFill>
                <a:latin typeface="TH Sarabun New" panose="020B0500040200020003" pitchFamily="34" charset="-34"/>
                <a:ea typeface="DM Sans Bold"/>
                <a:cs typeface="TH Sarabun New" panose="020B0500040200020003" pitchFamily="34" charset="-34"/>
                <a:sym typeface="DM Sans Bold"/>
              </a:rPr>
              <a:t> </a:t>
            </a:r>
            <a:r>
              <a:rPr lang="en-US" sz="4000" b="1" dirty="0" err="1">
                <a:solidFill>
                  <a:srgbClr val="6B7280"/>
                </a:solidFill>
                <a:latin typeface="TH Sarabun New" panose="020B0500040200020003" pitchFamily="34" charset="-34"/>
                <a:ea typeface="DM Sans Bold"/>
                <a:cs typeface="TH Sarabun New" panose="020B0500040200020003" pitchFamily="34" charset="-34"/>
                <a:sym typeface="DM Sans Bold"/>
              </a:rPr>
              <a:t>การประหยัดพลังงาน</a:t>
            </a:r>
            <a:endParaRPr lang="en-US" sz="4000" b="1" dirty="0">
              <a:solidFill>
                <a:srgbClr val="6B7280"/>
              </a:solidFill>
              <a:latin typeface="TH Sarabun New" panose="020B0500040200020003" pitchFamily="34" charset="-34"/>
              <a:ea typeface="DM Sans Bold"/>
              <a:cs typeface="TH Sarabun New" panose="020B0500040200020003" pitchFamily="34" charset="-34"/>
              <a:sym typeface="DM Sans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8756535" y="5560748"/>
            <a:ext cx="6792830" cy="8636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63"/>
              </a:lnSpc>
            </a:pPr>
            <a:r>
              <a:rPr lang="en-US" sz="3200">
                <a:solidFill>
                  <a:srgbClr val="6B7280"/>
                </a:solidFill>
                <a:latin typeface="TH Sarabun New" panose="020B0500040200020003" pitchFamily="34" charset="-34"/>
                <a:ea typeface="DM Sans"/>
                <a:cs typeface="TH Sarabun New" panose="020B0500040200020003" pitchFamily="34" charset="-34"/>
                <a:sym typeface="DM Sans"/>
              </a:rPr>
              <a:t>            รายละเอียดกิจกรรม การรณรงค์การใช้วัสดุอุปกรณ์สำนักงานอย่างประหยัดและคุ้มึ่า ปีงบประมาณ 2569</a:t>
            </a: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839668">
            <a:off x="-972441" y="-2058614"/>
            <a:ext cx="20232883" cy="14404229"/>
          </a:xfrm>
          <a:custGeom>
            <a:avLst/>
            <a:gdLst/>
            <a:ahLst/>
            <a:cxnLst/>
            <a:rect l="l" t="t" r="r" b="b"/>
            <a:pathLst>
              <a:path w="20232883" h="14404229">
                <a:moveTo>
                  <a:pt x="2487688" y="0"/>
                </a:moveTo>
                <a:lnTo>
                  <a:pt x="20232882" y="4422556"/>
                </a:lnTo>
                <a:lnTo>
                  <a:pt x="17745194" y="14404228"/>
                </a:lnTo>
                <a:lnTo>
                  <a:pt x="0" y="9981672"/>
                </a:lnTo>
                <a:lnTo>
                  <a:pt x="2487688" y="0"/>
                </a:lnTo>
                <a:close/>
              </a:path>
            </a:pathLst>
          </a:custGeom>
          <a:blipFill>
            <a:blip r:embed="rId2"/>
            <a:stretch>
              <a:fillRect l="-959" t="-13155" b="-8728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-861103" y="6574461"/>
            <a:ext cx="19598341" cy="4185774"/>
            <a:chOff x="0" y="0"/>
            <a:chExt cx="26131121" cy="5581032"/>
          </a:xfrm>
        </p:grpSpPr>
        <p:sp>
          <p:nvSpPr>
            <p:cNvPr id="4" name="Freeform 4"/>
            <p:cNvSpPr/>
            <p:nvPr/>
          </p:nvSpPr>
          <p:spPr>
            <a:xfrm rot="-94123">
              <a:off x="44080" y="1999400"/>
              <a:ext cx="13220716" cy="3401303"/>
            </a:xfrm>
            <a:custGeom>
              <a:avLst/>
              <a:gdLst/>
              <a:ahLst/>
              <a:cxnLst/>
              <a:rect l="l" t="t" r="r" b="b"/>
              <a:pathLst>
                <a:path w="13220716" h="3401303">
                  <a:moveTo>
                    <a:pt x="0" y="0"/>
                  </a:moveTo>
                  <a:lnTo>
                    <a:pt x="13220716" y="0"/>
                  </a:lnTo>
                  <a:lnTo>
                    <a:pt x="13220716" y="3401303"/>
                  </a:lnTo>
                  <a:lnTo>
                    <a:pt x="0" y="3401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10598760" y="1970351"/>
              <a:ext cx="13220716" cy="3401303"/>
            </a:xfrm>
            <a:custGeom>
              <a:avLst/>
              <a:gdLst/>
              <a:ahLst/>
              <a:cxnLst/>
              <a:rect l="l" t="t" r="r" b="b"/>
              <a:pathLst>
                <a:path w="13220716" h="3401303">
                  <a:moveTo>
                    <a:pt x="0" y="0"/>
                  </a:moveTo>
                  <a:lnTo>
                    <a:pt x="13220716" y="0"/>
                  </a:lnTo>
                  <a:lnTo>
                    <a:pt x="13220716" y="3401303"/>
                  </a:lnTo>
                  <a:lnTo>
                    <a:pt x="0" y="3401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74558">
              <a:off x="54520" y="616033"/>
              <a:ext cx="11256230" cy="4634112"/>
            </a:xfrm>
            <a:custGeom>
              <a:avLst/>
              <a:gdLst/>
              <a:ahLst/>
              <a:cxnLst/>
              <a:rect l="l" t="t" r="r" b="b"/>
              <a:pathLst>
                <a:path w="11256230" h="4634112">
                  <a:moveTo>
                    <a:pt x="0" y="0"/>
                  </a:moveTo>
                  <a:lnTo>
                    <a:pt x="11256230" y="0"/>
                  </a:lnTo>
                  <a:lnTo>
                    <a:pt x="11256230" y="4634112"/>
                  </a:lnTo>
                  <a:lnTo>
                    <a:pt x="0" y="46341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flipH="1">
              <a:off x="13471082" y="0"/>
              <a:ext cx="12660039" cy="5206441"/>
            </a:xfrm>
            <a:custGeom>
              <a:avLst/>
              <a:gdLst/>
              <a:ahLst/>
              <a:cxnLst/>
              <a:rect l="l" t="t" r="r" b="b"/>
              <a:pathLst>
                <a:path w="12660039" h="5206441">
                  <a:moveTo>
                    <a:pt x="12660039" y="0"/>
                  </a:moveTo>
                  <a:lnTo>
                    <a:pt x="0" y="0"/>
                  </a:lnTo>
                  <a:lnTo>
                    <a:pt x="0" y="5206441"/>
                  </a:lnTo>
                  <a:lnTo>
                    <a:pt x="12660039" y="5206441"/>
                  </a:lnTo>
                  <a:lnTo>
                    <a:pt x="12660039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 8"/>
          <p:cNvSpPr/>
          <p:nvPr/>
        </p:nvSpPr>
        <p:spPr>
          <a:xfrm rot="-104709">
            <a:off x="14662746" y="5072814"/>
            <a:ext cx="1157001" cy="1052069"/>
          </a:xfrm>
          <a:custGeom>
            <a:avLst/>
            <a:gdLst/>
            <a:ahLst/>
            <a:cxnLst/>
            <a:rect l="l" t="t" r="r" b="b"/>
            <a:pathLst>
              <a:path w="1157001" h="1052069">
                <a:moveTo>
                  <a:pt x="0" y="0"/>
                </a:moveTo>
                <a:lnTo>
                  <a:pt x="1157001" y="0"/>
                </a:lnTo>
                <a:lnTo>
                  <a:pt x="1157001" y="1052069"/>
                </a:lnTo>
                <a:lnTo>
                  <a:pt x="0" y="105206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4148" b="-414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104709" flipH="1">
            <a:off x="5064452" y="3209903"/>
            <a:ext cx="1157001" cy="1052069"/>
          </a:xfrm>
          <a:custGeom>
            <a:avLst/>
            <a:gdLst/>
            <a:ahLst/>
            <a:cxnLst/>
            <a:rect l="l" t="t" r="r" b="b"/>
            <a:pathLst>
              <a:path w="1157001" h="1052069">
                <a:moveTo>
                  <a:pt x="1157001" y="0"/>
                </a:moveTo>
                <a:lnTo>
                  <a:pt x="0" y="0"/>
                </a:lnTo>
                <a:lnTo>
                  <a:pt x="0" y="1052069"/>
                </a:lnTo>
                <a:lnTo>
                  <a:pt x="1157001" y="1052069"/>
                </a:lnTo>
                <a:lnTo>
                  <a:pt x="1157001" y="0"/>
                </a:lnTo>
                <a:close/>
              </a:path>
            </a:pathLst>
          </a:custGeom>
          <a:blipFill>
            <a:blip r:embed="rId5"/>
            <a:stretch>
              <a:fillRect t="-4148" b="-414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2065765" y="883060"/>
            <a:ext cx="15975436" cy="8944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6899"/>
              </a:lnSpc>
              <a:spcBef>
                <a:spcPct val="0"/>
              </a:spcBef>
            </a:pPr>
            <a:r>
              <a:rPr lang="en-US" sz="5999" b="1" spc="263" dirty="0" err="1">
                <a:solidFill>
                  <a:srgbClr val="0039CD"/>
                </a:solidFill>
                <a:latin typeface="Petchlamoon Medium"/>
                <a:ea typeface="Petchlamoon Medium"/>
                <a:cs typeface="Petchlamoon Medium"/>
                <a:sym typeface="Petchlamoon Medium"/>
              </a:rPr>
              <a:t>ปฏิญญาคุณธรรม</a:t>
            </a:r>
            <a:r>
              <a:rPr lang="en-US" sz="5999" b="1" spc="263" dirty="0">
                <a:solidFill>
                  <a:srgbClr val="0039CD"/>
                </a:solidFill>
                <a:latin typeface="Petchlamoon Medium"/>
                <a:ea typeface="Petchlamoon Medium"/>
                <a:cs typeface="Petchlamoon Medium"/>
                <a:sym typeface="Petchlamoon Medium"/>
              </a:rPr>
              <a:t> (DO &amp; DON’T)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600968" y="1649785"/>
            <a:ext cx="6836795" cy="8417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86"/>
              </a:lnSpc>
            </a:pPr>
            <a:r>
              <a:rPr lang="en-US" sz="4657" b="1" spc="93">
                <a:solidFill>
                  <a:srgbClr val="0039CD"/>
                </a:solidFill>
                <a:latin typeface="เอฟซี มินิมอล Bold"/>
                <a:ea typeface="เอฟซี มินิมอล Bold"/>
                <a:cs typeface="เอฟซี มินิมอล Bold"/>
                <a:sym typeface="เอฟซี มินิมอล Bold"/>
              </a:rPr>
              <a:t>ปีงบประมาณ 2569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559229" y="3612330"/>
            <a:ext cx="7715530" cy="5226061"/>
            <a:chOff x="0" y="0"/>
            <a:chExt cx="1930959" cy="130792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930959" cy="1307922"/>
            </a:xfrm>
            <a:custGeom>
              <a:avLst/>
              <a:gdLst/>
              <a:ahLst/>
              <a:cxnLst/>
              <a:rect l="l" t="t" r="r" b="b"/>
              <a:pathLst>
                <a:path w="1930959" h="1307922">
                  <a:moveTo>
                    <a:pt x="50171" y="0"/>
                  </a:moveTo>
                  <a:lnTo>
                    <a:pt x="1880788" y="0"/>
                  </a:lnTo>
                  <a:cubicBezTo>
                    <a:pt x="1894095" y="0"/>
                    <a:pt x="1906856" y="5286"/>
                    <a:pt x="1916265" y="14695"/>
                  </a:cubicBezTo>
                  <a:cubicBezTo>
                    <a:pt x="1925674" y="24104"/>
                    <a:pt x="1930959" y="36865"/>
                    <a:pt x="1930959" y="50171"/>
                  </a:cubicBezTo>
                  <a:lnTo>
                    <a:pt x="1930959" y="1257751"/>
                  </a:lnTo>
                  <a:cubicBezTo>
                    <a:pt x="1930959" y="1271057"/>
                    <a:pt x="1925674" y="1283818"/>
                    <a:pt x="1916265" y="1293227"/>
                  </a:cubicBezTo>
                  <a:cubicBezTo>
                    <a:pt x="1906856" y="1302636"/>
                    <a:pt x="1894095" y="1307922"/>
                    <a:pt x="1880788" y="1307922"/>
                  </a:cubicBezTo>
                  <a:lnTo>
                    <a:pt x="50171" y="1307922"/>
                  </a:lnTo>
                  <a:cubicBezTo>
                    <a:pt x="36865" y="1307922"/>
                    <a:pt x="24104" y="1302636"/>
                    <a:pt x="14695" y="1293227"/>
                  </a:cubicBezTo>
                  <a:cubicBezTo>
                    <a:pt x="5286" y="1283818"/>
                    <a:pt x="0" y="1271057"/>
                    <a:pt x="0" y="1257751"/>
                  </a:cubicBezTo>
                  <a:lnTo>
                    <a:pt x="0" y="50171"/>
                  </a:lnTo>
                  <a:cubicBezTo>
                    <a:pt x="0" y="36865"/>
                    <a:pt x="5286" y="24104"/>
                    <a:pt x="14695" y="14695"/>
                  </a:cubicBezTo>
                  <a:cubicBezTo>
                    <a:pt x="24104" y="5286"/>
                    <a:pt x="36865" y="0"/>
                    <a:pt x="50171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930959" cy="13460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053483" y="3550884"/>
            <a:ext cx="7715530" cy="5707416"/>
            <a:chOff x="0" y="0"/>
            <a:chExt cx="1930959" cy="142839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930959" cy="1428390"/>
            </a:xfrm>
            <a:custGeom>
              <a:avLst/>
              <a:gdLst/>
              <a:ahLst/>
              <a:cxnLst/>
              <a:rect l="l" t="t" r="r" b="b"/>
              <a:pathLst>
                <a:path w="1930959" h="1428390">
                  <a:moveTo>
                    <a:pt x="50171" y="0"/>
                  </a:moveTo>
                  <a:lnTo>
                    <a:pt x="1880788" y="0"/>
                  </a:lnTo>
                  <a:cubicBezTo>
                    <a:pt x="1894095" y="0"/>
                    <a:pt x="1906856" y="5286"/>
                    <a:pt x="1916265" y="14695"/>
                  </a:cubicBezTo>
                  <a:cubicBezTo>
                    <a:pt x="1925674" y="24104"/>
                    <a:pt x="1930959" y="36865"/>
                    <a:pt x="1930959" y="50171"/>
                  </a:cubicBezTo>
                  <a:lnTo>
                    <a:pt x="1930959" y="1378219"/>
                  </a:lnTo>
                  <a:cubicBezTo>
                    <a:pt x="1930959" y="1391526"/>
                    <a:pt x="1925674" y="1404287"/>
                    <a:pt x="1916265" y="1413696"/>
                  </a:cubicBezTo>
                  <a:cubicBezTo>
                    <a:pt x="1906856" y="1423105"/>
                    <a:pt x="1894095" y="1428390"/>
                    <a:pt x="1880788" y="1428390"/>
                  </a:cubicBezTo>
                  <a:lnTo>
                    <a:pt x="50171" y="1428390"/>
                  </a:lnTo>
                  <a:cubicBezTo>
                    <a:pt x="36865" y="1428390"/>
                    <a:pt x="24104" y="1423105"/>
                    <a:pt x="14695" y="1413696"/>
                  </a:cubicBezTo>
                  <a:cubicBezTo>
                    <a:pt x="5286" y="1404287"/>
                    <a:pt x="0" y="1391526"/>
                    <a:pt x="0" y="1378219"/>
                  </a:cubicBezTo>
                  <a:lnTo>
                    <a:pt x="0" y="50171"/>
                  </a:lnTo>
                  <a:cubicBezTo>
                    <a:pt x="0" y="36865"/>
                    <a:pt x="5286" y="24104"/>
                    <a:pt x="14695" y="14695"/>
                  </a:cubicBezTo>
                  <a:cubicBezTo>
                    <a:pt x="24104" y="5286"/>
                    <a:pt x="36865" y="0"/>
                    <a:pt x="50171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1930959" cy="14664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559229" y="3401543"/>
            <a:ext cx="4269511" cy="751801"/>
            <a:chOff x="0" y="0"/>
            <a:chExt cx="1068527" cy="188153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068527" cy="188153"/>
            </a:xfrm>
            <a:custGeom>
              <a:avLst/>
              <a:gdLst/>
              <a:ahLst/>
              <a:cxnLst/>
              <a:rect l="l" t="t" r="r" b="b"/>
              <a:pathLst>
                <a:path w="1068527" h="188153">
                  <a:moveTo>
                    <a:pt x="90665" y="0"/>
                  </a:moveTo>
                  <a:lnTo>
                    <a:pt x="977862" y="0"/>
                  </a:lnTo>
                  <a:cubicBezTo>
                    <a:pt x="1001908" y="0"/>
                    <a:pt x="1024969" y="9552"/>
                    <a:pt x="1041972" y="26555"/>
                  </a:cubicBezTo>
                  <a:cubicBezTo>
                    <a:pt x="1058975" y="43558"/>
                    <a:pt x="1068527" y="66619"/>
                    <a:pt x="1068527" y="90665"/>
                  </a:cubicBezTo>
                  <a:lnTo>
                    <a:pt x="1068527" y="97487"/>
                  </a:lnTo>
                  <a:cubicBezTo>
                    <a:pt x="1068527" y="121533"/>
                    <a:pt x="1058975" y="144594"/>
                    <a:pt x="1041972" y="161597"/>
                  </a:cubicBezTo>
                  <a:cubicBezTo>
                    <a:pt x="1024969" y="178600"/>
                    <a:pt x="1001908" y="188153"/>
                    <a:pt x="977862" y="188153"/>
                  </a:cubicBezTo>
                  <a:lnTo>
                    <a:pt x="90665" y="188153"/>
                  </a:lnTo>
                  <a:cubicBezTo>
                    <a:pt x="66619" y="188153"/>
                    <a:pt x="43558" y="178600"/>
                    <a:pt x="26555" y="161597"/>
                  </a:cubicBezTo>
                  <a:cubicBezTo>
                    <a:pt x="9552" y="144594"/>
                    <a:pt x="0" y="121533"/>
                    <a:pt x="0" y="97487"/>
                  </a:cubicBezTo>
                  <a:lnTo>
                    <a:pt x="0" y="90665"/>
                  </a:lnTo>
                  <a:cubicBezTo>
                    <a:pt x="0" y="66619"/>
                    <a:pt x="9552" y="43558"/>
                    <a:pt x="26555" y="26555"/>
                  </a:cubicBezTo>
                  <a:cubicBezTo>
                    <a:pt x="43558" y="9552"/>
                    <a:pt x="66619" y="0"/>
                    <a:pt x="90665" y="0"/>
                  </a:cubicBezTo>
                  <a:close/>
                </a:path>
              </a:pathLst>
            </a:custGeom>
            <a:solidFill>
              <a:srgbClr val="3B82F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1068527" cy="2262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0053483" y="3322637"/>
            <a:ext cx="4269511" cy="751801"/>
            <a:chOff x="0" y="0"/>
            <a:chExt cx="1068527" cy="188153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068527" cy="188153"/>
            </a:xfrm>
            <a:custGeom>
              <a:avLst/>
              <a:gdLst/>
              <a:ahLst/>
              <a:cxnLst/>
              <a:rect l="l" t="t" r="r" b="b"/>
              <a:pathLst>
                <a:path w="1068527" h="188153">
                  <a:moveTo>
                    <a:pt x="90665" y="0"/>
                  </a:moveTo>
                  <a:lnTo>
                    <a:pt x="977862" y="0"/>
                  </a:lnTo>
                  <a:cubicBezTo>
                    <a:pt x="1001908" y="0"/>
                    <a:pt x="1024969" y="9552"/>
                    <a:pt x="1041972" y="26555"/>
                  </a:cubicBezTo>
                  <a:cubicBezTo>
                    <a:pt x="1058975" y="43558"/>
                    <a:pt x="1068527" y="66619"/>
                    <a:pt x="1068527" y="90665"/>
                  </a:cubicBezTo>
                  <a:lnTo>
                    <a:pt x="1068527" y="97487"/>
                  </a:lnTo>
                  <a:cubicBezTo>
                    <a:pt x="1068527" y="121533"/>
                    <a:pt x="1058975" y="144594"/>
                    <a:pt x="1041972" y="161597"/>
                  </a:cubicBezTo>
                  <a:cubicBezTo>
                    <a:pt x="1024969" y="178600"/>
                    <a:pt x="1001908" y="188153"/>
                    <a:pt x="977862" y="188153"/>
                  </a:cubicBezTo>
                  <a:lnTo>
                    <a:pt x="90665" y="188153"/>
                  </a:lnTo>
                  <a:cubicBezTo>
                    <a:pt x="66619" y="188153"/>
                    <a:pt x="43558" y="178600"/>
                    <a:pt x="26555" y="161597"/>
                  </a:cubicBezTo>
                  <a:cubicBezTo>
                    <a:pt x="9552" y="144594"/>
                    <a:pt x="0" y="121533"/>
                    <a:pt x="0" y="97487"/>
                  </a:cubicBezTo>
                  <a:lnTo>
                    <a:pt x="0" y="90665"/>
                  </a:lnTo>
                  <a:cubicBezTo>
                    <a:pt x="0" y="66619"/>
                    <a:pt x="9552" y="43558"/>
                    <a:pt x="26555" y="26555"/>
                  </a:cubicBezTo>
                  <a:cubicBezTo>
                    <a:pt x="43558" y="9552"/>
                    <a:pt x="66619" y="0"/>
                    <a:pt x="90665" y="0"/>
                  </a:cubicBezTo>
                  <a:close/>
                </a:path>
              </a:pathLst>
            </a:custGeom>
            <a:solidFill>
              <a:srgbClr val="F59E0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1068527" cy="2262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4" name="AutoShape 24"/>
          <p:cNvSpPr/>
          <p:nvPr/>
        </p:nvSpPr>
        <p:spPr>
          <a:xfrm>
            <a:off x="3221278" y="4168380"/>
            <a:ext cx="0" cy="3507867"/>
          </a:xfrm>
          <a:prstGeom prst="line">
            <a:avLst/>
          </a:prstGeom>
          <a:ln w="28575" cap="flat">
            <a:solidFill>
              <a:srgbClr val="3B82F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5" name="Group 25"/>
          <p:cNvGrpSpPr/>
          <p:nvPr/>
        </p:nvGrpSpPr>
        <p:grpSpPr>
          <a:xfrm>
            <a:off x="2890748" y="4520662"/>
            <a:ext cx="661058" cy="663255"/>
            <a:chOff x="0" y="0"/>
            <a:chExt cx="165443" cy="165992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65443" cy="165992"/>
            </a:xfrm>
            <a:custGeom>
              <a:avLst/>
              <a:gdLst/>
              <a:ahLst/>
              <a:cxnLst/>
              <a:rect l="l" t="t" r="r" b="b"/>
              <a:pathLst>
                <a:path w="165443" h="165992">
                  <a:moveTo>
                    <a:pt x="82721" y="0"/>
                  </a:moveTo>
                  <a:lnTo>
                    <a:pt x="82721" y="0"/>
                  </a:lnTo>
                  <a:cubicBezTo>
                    <a:pt x="128407" y="0"/>
                    <a:pt x="165443" y="37036"/>
                    <a:pt x="165443" y="82721"/>
                  </a:cubicBezTo>
                  <a:lnTo>
                    <a:pt x="165443" y="83271"/>
                  </a:lnTo>
                  <a:cubicBezTo>
                    <a:pt x="165443" y="128957"/>
                    <a:pt x="128407" y="165992"/>
                    <a:pt x="82721" y="165992"/>
                  </a:cubicBezTo>
                  <a:lnTo>
                    <a:pt x="82721" y="165992"/>
                  </a:lnTo>
                  <a:cubicBezTo>
                    <a:pt x="37036" y="165992"/>
                    <a:pt x="0" y="128957"/>
                    <a:pt x="0" y="83271"/>
                  </a:cubicBezTo>
                  <a:lnTo>
                    <a:pt x="0" y="82721"/>
                  </a:lnTo>
                  <a:cubicBezTo>
                    <a:pt x="0" y="37036"/>
                    <a:pt x="37036" y="0"/>
                    <a:pt x="82721" y="0"/>
                  </a:cubicBezTo>
                  <a:close/>
                </a:path>
              </a:pathLst>
            </a:custGeom>
            <a:solidFill>
              <a:srgbClr val="3B82F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165443" cy="2040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3617549" y="4598316"/>
            <a:ext cx="4874731" cy="13545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83"/>
              </a:lnSpc>
            </a:pPr>
            <a:r>
              <a:rPr lang="en-US" sz="2630">
                <a:solidFill>
                  <a:srgbClr val="6B7280"/>
                </a:solidFill>
                <a:latin typeface="DM Sans"/>
                <a:ea typeface="DM Sans"/>
                <a:cs typeface="DM Sans"/>
                <a:sym typeface="DM Sans"/>
              </a:rPr>
              <a:t>การแสดงความเคารพ ภูมิใจ และปกป้องสถาบันหลักของประเทศไทย ชาติ ศาสนา พระมหากษัติริย์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0388793" y="3463332"/>
            <a:ext cx="3598890" cy="8934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83"/>
              </a:lnSpc>
            </a:pPr>
            <a:r>
              <a:rPr lang="en-US" sz="2630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DON’T สิ่งที่ไม่ควรทำ</a:t>
            </a:r>
          </a:p>
          <a:p>
            <a:pPr algn="ctr">
              <a:lnSpc>
                <a:spcPts val="3683"/>
              </a:lnSpc>
            </a:pPr>
            <a:endParaRPr lang="en-US" sz="2630" b="1">
              <a:solidFill>
                <a:srgbClr val="FFFFFF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2940867" y="4645941"/>
            <a:ext cx="535918" cy="3650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6"/>
              </a:lnSpc>
            </a:pPr>
            <a:r>
              <a:rPr lang="en-US" sz="2104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1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752362" y="3564619"/>
            <a:ext cx="3598890" cy="432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83"/>
              </a:lnSpc>
            </a:pPr>
            <a:r>
              <a:rPr lang="en-US" sz="2630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DO สิ่งที่ควรทำ</a:t>
            </a:r>
          </a:p>
        </p:txBody>
      </p:sp>
      <p:grpSp>
        <p:nvGrpSpPr>
          <p:cNvPr id="32" name="Group 32"/>
          <p:cNvGrpSpPr/>
          <p:nvPr/>
        </p:nvGrpSpPr>
        <p:grpSpPr>
          <a:xfrm>
            <a:off x="2878297" y="6066247"/>
            <a:ext cx="661058" cy="663255"/>
            <a:chOff x="0" y="0"/>
            <a:chExt cx="165443" cy="165992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65443" cy="165992"/>
            </a:xfrm>
            <a:custGeom>
              <a:avLst/>
              <a:gdLst/>
              <a:ahLst/>
              <a:cxnLst/>
              <a:rect l="l" t="t" r="r" b="b"/>
              <a:pathLst>
                <a:path w="165443" h="165992">
                  <a:moveTo>
                    <a:pt x="82721" y="0"/>
                  </a:moveTo>
                  <a:lnTo>
                    <a:pt x="82721" y="0"/>
                  </a:lnTo>
                  <a:cubicBezTo>
                    <a:pt x="128407" y="0"/>
                    <a:pt x="165443" y="37036"/>
                    <a:pt x="165443" y="82721"/>
                  </a:cubicBezTo>
                  <a:lnTo>
                    <a:pt x="165443" y="83271"/>
                  </a:lnTo>
                  <a:cubicBezTo>
                    <a:pt x="165443" y="128957"/>
                    <a:pt x="128407" y="165992"/>
                    <a:pt x="82721" y="165992"/>
                  </a:cubicBezTo>
                  <a:lnTo>
                    <a:pt x="82721" y="165992"/>
                  </a:lnTo>
                  <a:cubicBezTo>
                    <a:pt x="37036" y="165992"/>
                    <a:pt x="0" y="128957"/>
                    <a:pt x="0" y="83271"/>
                  </a:cubicBezTo>
                  <a:lnTo>
                    <a:pt x="0" y="82721"/>
                  </a:lnTo>
                  <a:cubicBezTo>
                    <a:pt x="0" y="37036"/>
                    <a:pt x="37036" y="0"/>
                    <a:pt x="82721" y="0"/>
                  </a:cubicBezTo>
                  <a:close/>
                </a:path>
              </a:pathLst>
            </a:custGeom>
            <a:solidFill>
              <a:srgbClr val="3B82F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-38100"/>
              <a:ext cx="165443" cy="2040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5" name="TextBox 35"/>
          <p:cNvSpPr txBox="1"/>
          <p:nvPr/>
        </p:nvSpPr>
        <p:spPr>
          <a:xfrm>
            <a:off x="2928416" y="6191526"/>
            <a:ext cx="535918" cy="3650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6"/>
              </a:lnSpc>
            </a:pPr>
            <a:r>
              <a:rPr lang="en-US" sz="2104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2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617549" y="6252351"/>
            <a:ext cx="4874731" cy="8934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83"/>
              </a:lnSpc>
            </a:pPr>
            <a:r>
              <a:rPr lang="en-US" sz="2630">
                <a:solidFill>
                  <a:srgbClr val="6B7280"/>
                </a:solidFill>
                <a:latin typeface="DM Sans"/>
                <a:ea typeface="DM Sans"/>
                <a:cs typeface="DM Sans"/>
                <a:sym typeface="DM Sans"/>
              </a:rPr>
              <a:t>การปฏิบัติตัวเป็นจิตอาสา ต่อหน่วยงานและสังคมชุมชน หรือส่วนรวม</a:t>
            </a:r>
          </a:p>
        </p:txBody>
      </p:sp>
      <p:grpSp>
        <p:nvGrpSpPr>
          <p:cNvPr id="37" name="Group 37"/>
          <p:cNvGrpSpPr/>
          <p:nvPr/>
        </p:nvGrpSpPr>
        <p:grpSpPr>
          <a:xfrm>
            <a:off x="2878297" y="7325569"/>
            <a:ext cx="661058" cy="663255"/>
            <a:chOff x="0" y="0"/>
            <a:chExt cx="165443" cy="165992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165443" cy="165992"/>
            </a:xfrm>
            <a:custGeom>
              <a:avLst/>
              <a:gdLst/>
              <a:ahLst/>
              <a:cxnLst/>
              <a:rect l="l" t="t" r="r" b="b"/>
              <a:pathLst>
                <a:path w="165443" h="165992">
                  <a:moveTo>
                    <a:pt x="82721" y="0"/>
                  </a:moveTo>
                  <a:lnTo>
                    <a:pt x="82721" y="0"/>
                  </a:lnTo>
                  <a:cubicBezTo>
                    <a:pt x="128407" y="0"/>
                    <a:pt x="165443" y="37036"/>
                    <a:pt x="165443" y="82721"/>
                  </a:cubicBezTo>
                  <a:lnTo>
                    <a:pt x="165443" y="83271"/>
                  </a:lnTo>
                  <a:cubicBezTo>
                    <a:pt x="165443" y="128957"/>
                    <a:pt x="128407" y="165992"/>
                    <a:pt x="82721" y="165992"/>
                  </a:cubicBezTo>
                  <a:lnTo>
                    <a:pt x="82721" y="165992"/>
                  </a:lnTo>
                  <a:cubicBezTo>
                    <a:pt x="37036" y="165992"/>
                    <a:pt x="0" y="128957"/>
                    <a:pt x="0" y="83271"/>
                  </a:cubicBezTo>
                  <a:lnTo>
                    <a:pt x="0" y="82721"/>
                  </a:lnTo>
                  <a:cubicBezTo>
                    <a:pt x="0" y="37036"/>
                    <a:pt x="37036" y="0"/>
                    <a:pt x="82721" y="0"/>
                  </a:cubicBezTo>
                  <a:close/>
                </a:path>
              </a:pathLst>
            </a:custGeom>
            <a:solidFill>
              <a:srgbClr val="3B82F6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0" y="-38100"/>
              <a:ext cx="165443" cy="2040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0" name="TextBox 40"/>
          <p:cNvSpPr txBox="1"/>
          <p:nvPr/>
        </p:nvSpPr>
        <p:spPr>
          <a:xfrm>
            <a:off x="2928416" y="7450848"/>
            <a:ext cx="535918" cy="3650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6"/>
              </a:lnSpc>
            </a:pPr>
            <a:r>
              <a:rPr lang="en-US" sz="2104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3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3617549" y="7445293"/>
            <a:ext cx="4874731" cy="8934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83"/>
              </a:lnSpc>
            </a:pPr>
            <a:r>
              <a:rPr lang="en-US" sz="2630">
                <a:solidFill>
                  <a:srgbClr val="6B7280"/>
                </a:solidFill>
                <a:latin typeface="DM Sans"/>
                <a:ea typeface="DM Sans"/>
                <a:cs typeface="DM Sans"/>
                <a:sym typeface="DM Sans"/>
              </a:rPr>
              <a:t>การปฏิบัติตัวตามกฏระเบียบของทางราชการอย่างเคร่งครัด</a:t>
            </a:r>
          </a:p>
        </p:txBody>
      </p:sp>
      <p:sp>
        <p:nvSpPr>
          <p:cNvPr id="42" name="AutoShape 42"/>
          <p:cNvSpPr/>
          <p:nvPr/>
        </p:nvSpPr>
        <p:spPr>
          <a:xfrm flipH="1">
            <a:off x="11834080" y="4081105"/>
            <a:ext cx="24903" cy="4213791"/>
          </a:xfrm>
          <a:prstGeom prst="line">
            <a:avLst/>
          </a:prstGeom>
          <a:ln w="28575" cap="flat">
            <a:solidFill>
              <a:srgbClr val="F59E0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43" name="Group 43"/>
          <p:cNvGrpSpPr/>
          <p:nvPr/>
        </p:nvGrpSpPr>
        <p:grpSpPr>
          <a:xfrm>
            <a:off x="11528453" y="4433387"/>
            <a:ext cx="661058" cy="663255"/>
            <a:chOff x="0" y="0"/>
            <a:chExt cx="165443" cy="165992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165443" cy="165992"/>
            </a:xfrm>
            <a:custGeom>
              <a:avLst/>
              <a:gdLst/>
              <a:ahLst/>
              <a:cxnLst/>
              <a:rect l="l" t="t" r="r" b="b"/>
              <a:pathLst>
                <a:path w="165443" h="165992">
                  <a:moveTo>
                    <a:pt x="82721" y="0"/>
                  </a:moveTo>
                  <a:lnTo>
                    <a:pt x="82721" y="0"/>
                  </a:lnTo>
                  <a:cubicBezTo>
                    <a:pt x="128407" y="0"/>
                    <a:pt x="165443" y="37036"/>
                    <a:pt x="165443" y="82721"/>
                  </a:cubicBezTo>
                  <a:lnTo>
                    <a:pt x="165443" y="83271"/>
                  </a:lnTo>
                  <a:cubicBezTo>
                    <a:pt x="165443" y="128957"/>
                    <a:pt x="128407" y="165992"/>
                    <a:pt x="82721" y="165992"/>
                  </a:cubicBezTo>
                  <a:lnTo>
                    <a:pt x="82721" y="165992"/>
                  </a:lnTo>
                  <a:cubicBezTo>
                    <a:pt x="37036" y="165992"/>
                    <a:pt x="0" y="128957"/>
                    <a:pt x="0" y="83271"/>
                  </a:cubicBezTo>
                  <a:lnTo>
                    <a:pt x="0" y="82721"/>
                  </a:lnTo>
                  <a:cubicBezTo>
                    <a:pt x="0" y="37036"/>
                    <a:pt x="37036" y="0"/>
                    <a:pt x="82721" y="0"/>
                  </a:cubicBezTo>
                  <a:close/>
                </a:path>
              </a:pathLst>
            </a:custGeom>
            <a:solidFill>
              <a:srgbClr val="F59E0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TextBox 45"/>
            <p:cNvSpPr txBox="1"/>
            <p:nvPr/>
          </p:nvSpPr>
          <p:spPr>
            <a:xfrm>
              <a:off x="0" y="-38100"/>
              <a:ext cx="165443" cy="2040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6" name="TextBox 46"/>
          <p:cNvSpPr txBox="1"/>
          <p:nvPr/>
        </p:nvSpPr>
        <p:spPr>
          <a:xfrm>
            <a:off x="12255254" y="4530656"/>
            <a:ext cx="5240988" cy="1815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83"/>
              </a:lnSpc>
            </a:pPr>
            <a:r>
              <a:rPr lang="en-US" sz="2630">
                <a:solidFill>
                  <a:srgbClr val="6B7280"/>
                </a:solidFill>
                <a:latin typeface="DM Sans"/>
                <a:ea typeface="DM Sans"/>
                <a:cs typeface="DM Sans"/>
                <a:sym typeface="DM Sans"/>
              </a:rPr>
              <a:t>การแสดงออกในพฤติกรรมที่ไม่เหมาะสม เกี่ยวกับการต่อต้านการปกครออง ระบบประชาธิปไตยอันมีพระมหากษัตริย์ ทรงเป็นประมุข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11578572" y="4578281"/>
            <a:ext cx="535918" cy="3650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6"/>
              </a:lnSpc>
            </a:pPr>
            <a:r>
              <a:rPr lang="en-US" sz="2104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1</a:t>
            </a:r>
          </a:p>
        </p:txBody>
      </p:sp>
      <p:grpSp>
        <p:nvGrpSpPr>
          <p:cNvPr id="48" name="Group 48"/>
          <p:cNvGrpSpPr/>
          <p:nvPr/>
        </p:nvGrpSpPr>
        <p:grpSpPr>
          <a:xfrm>
            <a:off x="11516002" y="6511595"/>
            <a:ext cx="661058" cy="663255"/>
            <a:chOff x="0" y="0"/>
            <a:chExt cx="165443" cy="165992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165443" cy="165992"/>
            </a:xfrm>
            <a:custGeom>
              <a:avLst/>
              <a:gdLst/>
              <a:ahLst/>
              <a:cxnLst/>
              <a:rect l="l" t="t" r="r" b="b"/>
              <a:pathLst>
                <a:path w="165443" h="165992">
                  <a:moveTo>
                    <a:pt x="82721" y="0"/>
                  </a:moveTo>
                  <a:lnTo>
                    <a:pt x="82721" y="0"/>
                  </a:lnTo>
                  <a:cubicBezTo>
                    <a:pt x="128407" y="0"/>
                    <a:pt x="165443" y="37036"/>
                    <a:pt x="165443" y="82721"/>
                  </a:cubicBezTo>
                  <a:lnTo>
                    <a:pt x="165443" y="83271"/>
                  </a:lnTo>
                  <a:cubicBezTo>
                    <a:pt x="165443" y="128957"/>
                    <a:pt x="128407" y="165992"/>
                    <a:pt x="82721" y="165992"/>
                  </a:cubicBezTo>
                  <a:lnTo>
                    <a:pt x="82721" y="165992"/>
                  </a:lnTo>
                  <a:cubicBezTo>
                    <a:pt x="37036" y="165992"/>
                    <a:pt x="0" y="128957"/>
                    <a:pt x="0" y="83271"/>
                  </a:cubicBezTo>
                  <a:lnTo>
                    <a:pt x="0" y="82721"/>
                  </a:lnTo>
                  <a:cubicBezTo>
                    <a:pt x="0" y="37036"/>
                    <a:pt x="37036" y="0"/>
                    <a:pt x="82721" y="0"/>
                  </a:cubicBezTo>
                  <a:close/>
                </a:path>
              </a:pathLst>
            </a:custGeom>
            <a:solidFill>
              <a:srgbClr val="F59E0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0" y="-38100"/>
              <a:ext cx="165443" cy="2040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1" name="TextBox 51"/>
          <p:cNvSpPr txBox="1"/>
          <p:nvPr/>
        </p:nvSpPr>
        <p:spPr>
          <a:xfrm>
            <a:off x="11566121" y="6656488"/>
            <a:ext cx="535918" cy="3650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6"/>
              </a:lnSpc>
            </a:pPr>
            <a:r>
              <a:rPr lang="en-US" sz="2104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2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12255254" y="6555411"/>
            <a:ext cx="4874731" cy="13545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83"/>
              </a:lnSpc>
            </a:pPr>
            <a:r>
              <a:rPr lang="en-US" sz="2630">
                <a:solidFill>
                  <a:srgbClr val="6B7280"/>
                </a:solidFill>
                <a:latin typeface="DM Sans"/>
                <a:ea typeface="DM Sans"/>
                <a:cs typeface="DM Sans"/>
                <a:sym typeface="DM Sans"/>
              </a:rPr>
              <a:t>การปฏิบัติตัวขาดความตระหนักและไม่แสดงออกถึงการเป็นส่วนหนึ่งในการช่วยเหลือ สังคม ชุมชน หรือส่วนรวม</a:t>
            </a:r>
          </a:p>
        </p:txBody>
      </p:sp>
      <p:grpSp>
        <p:nvGrpSpPr>
          <p:cNvPr id="53" name="Group 53"/>
          <p:cNvGrpSpPr/>
          <p:nvPr/>
        </p:nvGrpSpPr>
        <p:grpSpPr>
          <a:xfrm>
            <a:off x="11516002" y="8102378"/>
            <a:ext cx="661058" cy="663255"/>
            <a:chOff x="0" y="0"/>
            <a:chExt cx="165443" cy="165992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165443" cy="165992"/>
            </a:xfrm>
            <a:custGeom>
              <a:avLst/>
              <a:gdLst/>
              <a:ahLst/>
              <a:cxnLst/>
              <a:rect l="l" t="t" r="r" b="b"/>
              <a:pathLst>
                <a:path w="165443" h="165992">
                  <a:moveTo>
                    <a:pt x="82721" y="0"/>
                  </a:moveTo>
                  <a:lnTo>
                    <a:pt x="82721" y="0"/>
                  </a:lnTo>
                  <a:cubicBezTo>
                    <a:pt x="128407" y="0"/>
                    <a:pt x="165443" y="37036"/>
                    <a:pt x="165443" y="82721"/>
                  </a:cubicBezTo>
                  <a:lnTo>
                    <a:pt x="165443" y="83271"/>
                  </a:lnTo>
                  <a:cubicBezTo>
                    <a:pt x="165443" y="128957"/>
                    <a:pt x="128407" y="165992"/>
                    <a:pt x="82721" y="165992"/>
                  </a:cubicBezTo>
                  <a:lnTo>
                    <a:pt x="82721" y="165992"/>
                  </a:lnTo>
                  <a:cubicBezTo>
                    <a:pt x="37036" y="165992"/>
                    <a:pt x="0" y="128957"/>
                    <a:pt x="0" y="83271"/>
                  </a:cubicBezTo>
                  <a:lnTo>
                    <a:pt x="0" y="82721"/>
                  </a:lnTo>
                  <a:cubicBezTo>
                    <a:pt x="0" y="37036"/>
                    <a:pt x="37036" y="0"/>
                    <a:pt x="82721" y="0"/>
                  </a:cubicBezTo>
                  <a:close/>
                </a:path>
              </a:pathLst>
            </a:custGeom>
            <a:solidFill>
              <a:srgbClr val="F59E0B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TextBox 55"/>
            <p:cNvSpPr txBox="1"/>
            <p:nvPr/>
          </p:nvSpPr>
          <p:spPr>
            <a:xfrm>
              <a:off x="0" y="-38100"/>
              <a:ext cx="165443" cy="2040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6" name="TextBox 56"/>
          <p:cNvSpPr txBox="1"/>
          <p:nvPr/>
        </p:nvSpPr>
        <p:spPr>
          <a:xfrm>
            <a:off x="11566121" y="8247271"/>
            <a:ext cx="535918" cy="3650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6"/>
              </a:lnSpc>
            </a:pPr>
            <a:r>
              <a:rPr lang="en-US" sz="2104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3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12255254" y="8138567"/>
            <a:ext cx="4874731" cy="432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83"/>
              </a:lnSpc>
            </a:pPr>
            <a:r>
              <a:rPr lang="en-US" sz="2630">
                <a:solidFill>
                  <a:srgbClr val="6B7280"/>
                </a:solidFill>
                <a:latin typeface="DM Sans"/>
                <a:ea typeface="DM Sans"/>
                <a:cs typeface="DM Sans"/>
                <a:sym typeface="DM Sans"/>
              </a:rPr>
              <a:t>ไม่ปฏิบัติตามระเบียบราชการ</a:t>
            </a:r>
          </a:p>
        </p:txBody>
      </p:sp>
      <p:sp>
        <p:nvSpPr>
          <p:cNvPr id="58" name="Freeform 58"/>
          <p:cNvSpPr/>
          <p:nvPr/>
        </p:nvSpPr>
        <p:spPr>
          <a:xfrm>
            <a:off x="16362490" y="330516"/>
            <a:ext cx="1594008" cy="1826284"/>
          </a:xfrm>
          <a:custGeom>
            <a:avLst/>
            <a:gdLst/>
            <a:ahLst/>
            <a:cxnLst/>
            <a:rect l="l" t="t" r="r" b="b"/>
            <a:pathLst>
              <a:path w="1594008" h="1826284">
                <a:moveTo>
                  <a:pt x="0" y="0"/>
                </a:moveTo>
                <a:lnTo>
                  <a:pt x="1594008" y="0"/>
                </a:lnTo>
                <a:lnTo>
                  <a:pt x="1594008" y="1826284"/>
                </a:lnTo>
                <a:lnTo>
                  <a:pt x="0" y="182628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839668">
            <a:off x="-972441" y="-2058614"/>
            <a:ext cx="20232883" cy="14404229"/>
          </a:xfrm>
          <a:custGeom>
            <a:avLst/>
            <a:gdLst/>
            <a:ahLst/>
            <a:cxnLst/>
            <a:rect l="l" t="t" r="r" b="b"/>
            <a:pathLst>
              <a:path w="20232883" h="14404229">
                <a:moveTo>
                  <a:pt x="2487688" y="0"/>
                </a:moveTo>
                <a:lnTo>
                  <a:pt x="20232882" y="4422556"/>
                </a:lnTo>
                <a:lnTo>
                  <a:pt x="17745194" y="14404228"/>
                </a:lnTo>
                <a:lnTo>
                  <a:pt x="0" y="9981672"/>
                </a:lnTo>
                <a:lnTo>
                  <a:pt x="2487688" y="0"/>
                </a:lnTo>
                <a:close/>
              </a:path>
            </a:pathLst>
          </a:custGeom>
          <a:blipFill>
            <a:blip r:embed="rId2"/>
            <a:stretch>
              <a:fillRect l="-959" t="-13155" b="-8728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-861103" y="6574461"/>
            <a:ext cx="19598341" cy="4185774"/>
            <a:chOff x="0" y="0"/>
            <a:chExt cx="26131121" cy="5581032"/>
          </a:xfrm>
        </p:grpSpPr>
        <p:sp>
          <p:nvSpPr>
            <p:cNvPr id="4" name="Freeform 4"/>
            <p:cNvSpPr/>
            <p:nvPr/>
          </p:nvSpPr>
          <p:spPr>
            <a:xfrm rot="-94123">
              <a:off x="44080" y="1999400"/>
              <a:ext cx="13220716" cy="3401303"/>
            </a:xfrm>
            <a:custGeom>
              <a:avLst/>
              <a:gdLst/>
              <a:ahLst/>
              <a:cxnLst/>
              <a:rect l="l" t="t" r="r" b="b"/>
              <a:pathLst>
                <a:path w="13220716" h="3401303">
                  <a:moveTo>
                    <a:pt x="0" y="0"/>
                  </a:moveTo>
                  <a:lnTo>
                    <a:pt x="13220716" y="0"/>
                  </a:lnTo>
                  <a:lnTo>
                    <a:pt x="13220716" y="3401303"/>
                  </a:lnTo>
                  <a:lnTo>
                    <a:pt x="0" y="3401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10598760" y="1970351"/>
              <a:ext cx="13220716" cy="3401303"/>
            </a:xfrm>
            <a:custGeom>
              <a:avLst/>
              <a:gdLst/>
              <a:ahLst/>
              <a:cxnLst/>
              <a:rect l="l" t="t" r="r" b="b"/>
              <a:pathLst>
                <a:path w="13220716" h="3401303">
                  <a:moveTo>
                    <a:pt x="0" y="0"/>
                  </a:moveTo>
                  <a:lnTo>
                    <a:pt x="13220716" y="0"/>
                  </a:lnTo>
                  <a:lnTo>
                    <a:pt x="13220716" y="3401303"/>
                  </a:lnTo>
                  <a:lnTo>
                    <a:pt x="0" y="3401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74558">
              <a:off x="54520" y="616033"/>
              <a:ext cx="11256230" cy="4634112"/>
            </a:xfrm>
            <a:custGeom>
              <a:avLst/>
              <a:gdLst/>
              <a:ahLst/>
              <a:cxnLst/>
              <a:rect l="l" t="t" r="r" b="b"/>
              <a:pathLst>
                <a:path w="11256230" h="4634112">
                  <a:moveTo>
                    <a:pt x="0" y="0"/>
                  </a:moveTo>
                  <a:lnTo>
                    <a:pt x="11256230" y="0"/>
                  </a:lnTo>
                  <a:lnTo>
                    <a:pt x="11256230" y="4634112"/>
                  </a:lnTo>
                  <a:lnTo>
                    <a:pt x="0" y="46341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flipH="1">
              <a:off x="13471082" y="0"/>
              <a:ext cx="12660039" cy="5206441"/>
            </a:xfrm>
            <a:custGeom>
              <a:avLst/>
              <a:gdLst/>
              <a:ahLst/>
              <a:cxnLst/>
              <a:rect l="l" t="t" r="r" b="b"/>
              <a:pathLst>
                <a:path w="12660039" h="5206441">
                  <a:moveTo>
                    <a:pt x="12660039" y="0"/>
                  </a:moveTo>
                  <a:lnTo>
                    <a:pt x="0" y="0"/>
                  </a:lnTo>
                  <a:lnTo>
                    <a:pt x="0" y="5206441"/>
                  </a:lnTo>
                  <a:lnTo>
                    <a:pt x="12660039" y="5206441"/>
                  </a:lnTo>
                  <a:lnTo>
                    <a:pt x="12660039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 8"/>
          <p:cNvSpPr/>
          <p:nvPr/>
        </p:nvSpPr>
        <p:spPr>
          <a:xfrm rot="-104709">
            <a:off x="14662746" y="5072814"/>
            <a:ext cx="1157001" cy="1052069"/>
          </a:xfrm>
          <a:custGeom>
            <a:avLst/>
            <a:gdLst/>
            <a:ahLst/>
            <a:cxnLst/>
            <a:rect l="l" t="t" r="r" b="b"/>
            <a:pathLst>
              <a:path w="1157001" h="1052069">
                <a:moveTo>
                  <a:pt x="0" y="0"/>
                </a:moveTo>
                <a:lnTo>
                  <a:pt x="1157001" y="0"/>
                </a:lnTo>
                <a:lnTo>
                  <a:pt x="1157001" y="1052069"/>
                </a:lnTo>
                <a:lnTo>
                  <a:pt x="0" y="105206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4148" b="-414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104709" flipH="1">
            <a:off x="5064452" y="3209903"/>
            <a:ext cx="1157001" cy="1052069"/>
          </a:xfrm>
          <a:custGeom>
            <a:avLst/>
            <a:gdLst/>
            <a:ahLst/>
            <a:cxnLst/>
            <a:rect l="l" t="t" r="r" b="b"/>
            <a:pathLst>
              <a:path w="1157001" h="1052069">
                <a:moveTo>
                  <a:pt x="1157001" y="0"/>
                </a:moveTo>
                <a:lnTo>
                  <a:pt x="0" y="0"/>
                </a:lnTo>
                <a:lnTo>
                  <a:pt x="0" y="1052069"/>
                </a:lnTo>
                <a:lnTo>
                  <a:pt x="1157001" y="1052069"/>
                </a:lnTo>
                <a:lnTo>
                  <a:pt x="1157001" y="0"/>
                </a:lnTo>
                <a:close/>
              </a:path>
            </a:pathLst>
          </a:custGeom>
          <a:blipFill>
            <a:blip r:embed="rId5"/>
            <a:stretch>
              <a:fillRect t="-4148" b="-414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8295185" y="4279346"/>
            <a:ext cx="7715530" cy="2873047"/>
            <a:chOff x="0" y="0"/>
            <a:chExt cx="1930959" cy="71903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930959" cy="719035"/>
            </a:xfrm>
            <a:custGeom>
              <a:avLst/>
              <a:gdLst/>
              <a:ahLst/>
              <a:cxnLst/>
              <a:rect l="l" t="t" r="r" b="b"/>
              <a:pathLst>
                <a:path w="1930959" h="719035">
                  <a:moveTo>
                    <a:pt x="50171" y="0"/>
                  </a:moveTo>
                  <a:lnTo>
                    <a:pt x="1880788" y="0"/>
                  </a:lnTo>
                  <a:cubicBezTo>
                    <a:pt x="1894095" y="0"/>
                    <a:pt x="1906856" y="5286"/>
                    <a:pt x="1916265" y="14695"/>
                  </a:cubicBezTo>
                  <a:cubicBezTo>
                    <a:pt x="1925674" y="24104"/>
                    <a:pt x="1930959" y="36865"/>
                    <a:pt x="1930959" y="50171"/>
                  </a:cubicBezTo>
                  <a:lnTo>
                    <a:pt x="1930959" y="668864"/>
                  </a:lnTo>
                  <a:cubicBezTo>
                    <a:pt x="1930959" y="682170"/>
                    <a:pt x="1925674" y="694932"/>
                    <a:pt x="1916265" y="704340"/>
                  </a:cubicBezTo>
                  <a:cubicBezTo>
                    <a:pt x="1906856" y="713749"/>
                    <a:pt x="1894095" y="719035"/>
                    <a:pt x="1880788" y="719035"/>
                  </a:cubicBezTo>
                  <a:lnTo>
                    <a:pt x="50171" y="719035"/>
                  </a:lnTo>
                  <a:cubicBezTo>
                    <a:pt x="36865" y="719035"/>
                    <a:pt x="24104" y="713749"/>
                    <a:pt x="14695" y="704340"/>
                  </a:cubicBezTo>
                  <a:cubicBezTo>
                    <a:pt x="5286" y="694932"/>
                    <a:pt x="0" y="682170"/>
                    <a:pt x="0" y="668864"/>
                  </a:cubicBezTo>
                  <a:lnTo>
                    <a:pt x="0" y="50171"/>
                  </a:lnTo>
                  <a:cubicBezTo>
                    <a:pt x="0" y="36865"/>
                    <a:pt x="5286" y="24104"/>
                    <a:pt x="14695" y="14695"/>
                  </a:cubicBezTo>
                  <a:cubicBezTo>
                    <a:pt x="24104" y="5286"/>
                    <a:pt x="36865" y="0"/>
                    <a:pt x="50171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930959" cy="7571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2642504" y="2621255"/>
            <a:ext cx="4901308" cy="1494552"/>
            <a:chOff x="0" y="0"/>
            <a:chExt cx="6535078" cy="1992737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6535078" cy="1992737"/>
              <a:chOff x="0" y="0"/>
              <a:chExt cx="776049" cy="23664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776049" cy="236640"/>
              </a:xfrm>
              <a:custGeom>
                <a:avLst/>
                <a:gdLst/>
                <a:ahLst/>
                <a:cxnLst/>
                <a:rect l="l" t="t" r="r" b="b"/>
                <a:pathLst>
                  <a:path w="776049" h="236640">
                    <a:moveTo>
                      <a:pt x="78978" y="0"/>
                    </a:moveTo>
                    <a:lnTo>
                      <a:pt x="697071" y="0"/>
                    </a:lnTo>
                    <a:cubicBezTo>
                      <a:pt x="718017" y="0"/>
                      <a:pt x="738105" y="8321"/>
                      <a:pt x="752916" y="23132"/>
                    </a:cubicBezTo>
                    <a:cubicBezTo>
                      <a:pt x="767728" y="37943"/>
                      <a:pt x="776049" y="58032"/>
                      <a:pt x="776049" y="78978"/>
                    </a:cubicBezTo>
                    <a:lnTo>
                      <a:pt x="776049" y="157662"/>
                    </a:lnTo>
                    <a:cubicBezTo>
                      <a:pt x="776049" y="178608"/>
                      <a:pt x="767728" y="198697"/>
                      <a:pt x="752916" y="213508"/>
                    </a:cubicBezTo>
                    <a:cubicBezTo>
                      <a:pt x="738105" y="228319"/>
                      <a:pt x="718017" y="236640"/>
                      <a:pt x="697071" y="236640"/>
                    </a:cubicBezTo>
                    <a:lnTo>
                      <a:pt x="78978" y="236640"/>
                    </a:lnTo>
                    <a:cubicBezTo>
                      <a:pt x="35360" y="236640"/>
                      <a:pt x="0" y="201280"/>
                      <a:pt x="0" y="157662"/>
                    </a:cubicBezTo>
                    <a:lnTo>
                      <a:pt x="0" y="78978"/>
                    </a:lnTo>
                    <a:cubicBezTo>
                      <a:pt x="0" y="58032"/>
                      <a:pt x="8321" y="37943"/>
                      <a:pt x="23132" y="23132"/>
                    </a:cubicBezTo>
                    <a:cubicBezTo>
                      <a:pt x="37943" y="8321"/>
                      <a:pt x="58032" y="0"/>
                      <a:pt x="78978" y="0"/>
                    </a:cubicBezTo>
                    <a:close/>
                  </a:path>
                </a:pathLst>
              </a:custGeom>
              <a:solidFill>
                <a:srgbClr val="3B82F6"/>
              </a:solidFill>
            </p:spPr>
            <p:txBody>
              <a:bodyPr/>
              <a:lstStyle/>
              <a:p>
                <a:endParaRPr lang="en-US">
                  <a:latin typeface="TH Sarabun New" panose="020B0500040200020003" pitchFamily="34" charset="-34"/>
                  <a:cs typeface="TH Sarabun New" panose="020B0500040200020003" pitchFamily="34" charset="-34"/>
                </a:endParaRPr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0" y="-38100"/>
                <a:ext cx="776049" cy="27474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>
                  <a:latin typeface="TH Sarabun New" panose="020B0500040200020003" pitchFamily="34" charset="-34"/>
                  <a:cs typeface="TH Sarabun New" panose="020B0500040200020003" pitchFamily="34" charset="-34"/>
                </a:endParaRPr>
              </a:p>
            </p:txBody>
          </p:sp>
        </p:grpSp>
        <p:sp>
          <p:nvSpPr>
            <p:cNvPr id="17" name="TextBox 17"/>
            <p:cNvSpPr txBox="1"/>
            <p:nvPr/>
          </p:nvSpPr>
          <p:spPr>
            <a:xfrm>
              <a:off x="295616" y="309677"/>
              <a:ext cx="5508601" cy="14704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621"/>
                </a:lnSpc>
              </a:pPr>
              <a:r>
                <a:rPr lang="en-US" sz="6158" b="1" dirty="0" err="1">
                  <a:solidFill>
                    <a:srgbClr val="FFFFFF"/>
                  </a:solidFill>
                  <a:latin typeface="TH Sarabun New" panose="020B0500040200020003" pitchFamily="34" charset="-34"/>
                  <a:ea typeface="DM Sans Bold"/>
                  <a:cs typeface="TH Sarabun New" panose="020B0500040200020003" pitchFamily="34" charset="-34"/>
                  <a:sym typeface="DM Sans Bold"/>
                </a:rPr>
                <a:t>พอเพียง</a:t>
              </a:r>
              <a:endParaRPr lang="en-US" sz="6158" b="1" dirty="0">
                <a:solidFill>
                  <a:srgbClr val="FFFFFF"/>
                </a:solidFill>
                <a:latin typeface="TH Sarabun New" panose="020B0500040200020003" pitchFamily="34" charset="-34"/>
                <a:ea typeface="DM Sans Bold"/>
                <a:cs typeface="TH Sarabun New" panose="020B0500040200020003" pitchFamily="34" charset="-34"/>
                <a:sym typeface="DM Sans Bold"/>
              </a:endParaRPr>
            </a:p>
          </p:txBody>
        </p:sp>
      </p:grpSp>
      <p:sp>
        <p:nvSpPr>
          <p:cNvPr id="18" name="Freeform 18"/>
          <p:cNvSpPr/>
          <p:nvPr/>
        </p:nvSpPr>
        <p:spPr>
          <a:xfrm>
            <a:off x="16362490" y="330516"/>
            <a:ext cx="1594008" cy="1826284"/>
          </a:xfrm>
          <a:custGeom>
            <a:avLst/>
            <a:gdLst/>
            <a:ahLst/>
            <a:cxnLst/>
            <a:rect l="l" t="t" r="r" b="b"/>
            <a:pathLst>
              <a:path w="1594008" h="1826284">
                <a:moveTo>
                  <a:pt x="0" y="0"/>
                </a:moveTo>
                <a:lnTo>
                  <a:pt x="1594008" y="0"/>
                </a:lnTo>
                <a:lnTo>
                  <a:pt x="1594008" y="1826284"/>
                </a:lnTo>
                <a:lnTo>
                  <a:pt x="0" y="182628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9" name="Group 19"/>
          <p:cNvGrpSpPr/>
          <p:nvPr/>
        </p:nvGrpSpPr>
        <p:grpSpPr>
          <a:xfrm>
            <a:off x="4778121" y="5829715"/>
            <a:ext cx="2645356" cy="2645356"/>
            <a:chOff x="0" y="0"/>
            <a:chExt cx="3331210" cy="333121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3331210" cy="3331210"/>
            </a:xfrm>
            <a:custGeom>
              <a:avLst/>
              <a:gdLst/>
              <a:ahLst/>
              <a:cxnLst/>
              <a:rect l="l" t="t" r="r" b="b"/>
              <a:pathLst>
                <a:path w="3331210" h="3331210">
                  <a:moveTo>
                    <a:pt x="0" y="0"/>
                  </a:moveTo>
                  <a:lnTo>
                    <a:pt x="3331210" y="0"/>
                  </a:lnTo>
                  <a:cubicBezTo>
                    <a:pt x="3331210" y="1840230"/>
                    <a:pt x="1840230" y="3331210"/>
                    <a:pt x="0" y="3331210"/>
                  </a:cubicBez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38888" r="-3888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" name="Group 21"/>
          <p:cNvGrpSpPr/>
          <p:nvPr/>
        </p:nvGrpSpPr>
        <p:grpSpPr>
          <a:xfrm rot="-10787130">
            <a:off x="2132775" y="3197472"/>
            <a:ext cx="2645356" cy="2645356"/>
            <a:chOff x="0" y="0"/>
            <a:chExt cx="3331210" cy="3331210"/>
          </a:xfrm>
        </p:grpSpPr>
        <p:sp>
          <p:nvSpPr>
            <p:cNvPr id="22" name="Freeform 22"/>
            <p:cNvSpPr/>
            <p:nvPr/>
          </p:nvSpPr>
          <p:spPr>
            <a:xfrm rot="-10800000">
              <a:off x="0" y="0"/>
              <a:ext cx="3331210" cy="3331210"/>
            </a:xfrm>
            <a:custGeom>
              <a:avLst/>
              <a:gdLst/>
              <a:ahLst/>
              <a:cxnLst/>
              <a:rect l="l" t="t" r="r" b="b"/>
              <a:pathLst>
                <a:path w="3331210" h="3331210">
                  <a:moveTo>
                    <a:pt x="3331210" y="3331210"/>
                  </a:moveTo>
                  <a:lnTo>
                    <a:pt x="0" y="3331210"/>
                  </a:lnTo>
                  <a:cubicBezTo>
                    <a:pt x="0" y="1490980"/>
                    <a:pt x="1490980" y="0"/>
                    <a:pt x="3331210" y="0"/>
                  </a:cubicBezTo>
                  <a:lnTo>
                    <a:pt x="3331210" y="3331210"/>
                  </a:lnTo>
                  <a:close/>
                </a:path>
              </a:pathLst>
            </a:custGeom>
            <a:blipFill>
              <a:blip r:embed="rId8"/>
              <a:stretch>
                <a:fillRect l="-61933" t="-9" r="-16539" b="-1904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3" name="Group 23"/>
          <p:cNvGrpSpPr/>
          <p:nvPr/>
        </p:nvGrpSpPr>
        <p:grpSpPr>
          <a:xfrm rot="5400000">
            <a:off x="2132765" y="5829715"/>
            <a:ext cx="2645356" cy="2645356"/>
            <a:chOff x="0" y="0"/>
            <a:chExt cx="3331210" cy="3331210"/>
          </a:xfrm>
        </p:grpSpPr>
        <p:sp>
          <p:nvSpPr>
            <p:cNvPr id="24" name="Freeform 24"/>
            <p:cNvSpPr/>
            <p:nvPr/>
          </p:nvSpPr>
          <p:spPr>
            <a:xfrm rot="-5400000">
              <a:off x="0" y="0"/>
              <a:ext cx="3331210" cy="3331210"/>
            </a:xfrm>
            <a:custGeom>
              <a:avLst/>
              <a:gdLst/>
              <a:ahLst/>
              <a:cxnLst/>
              <a:rect l="l" t="t" r="r" b="b"/>
              <a:pathLst>
                <a:path w="3331210" h="3331210">
                  <a:moveTo>
                    <a:pt x="3331210" y="0"/>
                  </a:moveTo>
                  <a:lnTo>
                    <a:pt x="3331210" y="3331210"/>
                  </a:lnTo>
                  <a:cubicBezTo>
                    <a:pt x="1490980" y="3331210"/>
                    <a:pt x="0" y="1840230"/>
                    <a:pt x="0" y="0"/>
                  </a:cubicBezTo>
                  <a:lnTo>
                    <a:pt x="3331210" y="0"/>
                  </a:lnTo>
                  <a:close/>
                </a:path>
              </a:pathLst>
            </a:custGeom>
            <a:blipFill>
              <a:blip r:embed="rId9"/>
              <a:stretch>
                <a:fillRect t="-24976" b="-2497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5" name="Group 25"/>
          <p:cNvGrpSpPr/>
          <p:nvPr/>
        </p:nvGrpSpPr>
        <p:grpSpPr>
          <a:xfrm rot="-5387130">
            <a:off x="4778112" y="3207374"/>
            <a:ext cx="2645356" cy="2645356"/>
            <a:chOff x="0" y="0"/>
            <a:chExt cx="3331210" cy="3331210"/>
          </a:xfrm>
        </p:grpSpPr>
        <p:sp>
          <p:nvSpPr>
            <p:cNvPr id="26" name="Freeform 26"/>
            <p:cNvSpPr/>
            <p:nvPr/>
          </p:nvSpPr>
          <p:spPr>
            <a:xfrm rot="5400000">
              <a:off x="0" y="0"/>
              <a:ext cx="3331210" cy="3331210"/>
            </a:xfrm>
            <a:custGeom>
              <a:avLst/>
              <a:gdLst/>
              <a:ahLst/>
              <a:cxnLst/>
              <a:rect l="l" t="t" r="r" b="b"/>
              <a:pathLst>
                <a:path w="3331210" h="3331210">
                  <a:moveTo>
                    <a:pt x="0" y="3331210"/>
                  </a:moveTo>
                  <a:lnTo>
                    <a:pt x="0" y="0"/>
                  </a:lnTo>
                  <a:cubicBezTo>
                    <a:pt x="1840230" y="0"/>
                    <a:pt x="3331210" y="1490980"/>
                    <a:pt x="3331210" y="3331210"/>
                  </a:cubicBezTo>
                  <a:lnTo>
                    <a:pt x="0" y="3331210"/>
                  </a:lnTo>
                  <a:close/>
                </a:path>
              </a:pathLst>
            </a:custGeom>
            <a:blipFill>
              <a:blip r:embed="rId10"/>
              <a:stretch>
                <a:fillRect l="-33405" r="-1654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5248655" y="982279"/>
            <a:ext cx="9812548" cy="8944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6899"/>
              </a:lnSpc>
              <a:spcBef>
                <a:spcPct val="0"/>
              </a:spcBef>
            </a:pPr>
            <a:r>
              <a:rPr lang="en-US" sz="5999" b="1" spc="263" dirty="0" err="1">
                <a:solidFill>
                  <a:srgbClr val="0039CD"/>
                </a:solidFill>
                <a:latin typeface="Petchlamoon Medium"/>
                <a:ea typeface="Petchlamoon Medium"/>
                <a:cs typeface="Petchlamoon Medium"/>
                <a:sym typeface="Petchlamoon Medium"/>
              </a:rPr>
              <a:t>คุณธรรมเป้าหมาย</a:t>
            </a:r>
            <a:endParaRPr lang="en-US" sz="5999" b="1" spc="263" dirty="0">
              <a:solidFill>
                <a:srgbClr val="0039CD"/>
              </a:solidFill>
              <a:latin typeface="Petchlamoon Medium"/>
              <a:ea typeface="Petchlamoon Medium"/>
              <a:cs typeface="Petchlamoon Medium"/>
              <a:sym typeface="Petchlamoon Medium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5600968" y="1649785"/>
            <a:ext cx="6836795" cy="8417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86"/>
              </a:lnSpc>
            </a:pPr>
            <a:r>
              <a:rPr lang="en-US" sz="4657" b="1" spc="93" dirty="0" err="1">
                <a:solidFill>
                  <a:srgbClr val="0039CD"/>
                </a:solidFill>
                <a:latin typeface="เอฟซี มินิมอล Bold"/>
                <a:ea typeface="เอฟซี มินิมอล Bold"/>
                <a:cs typeface="เอฟซี มินิมอล Bold"/>
                <a:sym typeface="เอฟซี มินิมอล Bold"/>
              </a:rPr>
              <a:t>ปีงบประมาณ</a:t>
            </a:r>
            <a:r>
              <a:rPr lang="en-US" sz="4657" b="1" spc="93" dirty="0">
                <a:solidFill>
                  <a:srgbClr val="0039CD"/>
                </a:solidFill>
                <a:latin typeface="เอฟซี มินิมอล Bold"/>
                <a:ea typeface="เอฟซี มินิมอล Bold"/>
                <a:cs typeface="เอฟซี มินิมอล Bold"/>
                <a:sym typeface="เอฟซี มินิมอล Bold"/>
              </a:rPr>
              <a:t> 2569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8904399" y="4636563"/>
            <a:ext cx="4874731" cy="5482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03"/>
              </a:lnSpc>
            </a:pPr>
            <a:r>
              <a:rPr lang="en-US" sz="4000" b="1" dirty="0" err="1">
                <a:solidFill>
                  <a:srgbClr val="6B7280"/>
                </a:solidFill>
                <a:latin typeface="TH Sarabun New" panose="020B0500040200020003" pitchFamily="34" charset="-34"/>
                <a:ea typeface="DM Sans Bold"/>
                <a:cs typeface="TH Sarabun New" panose="020B0500040200020003" pitchFamily="34" charset="-34"/>
                <a:sym typeface="DM Sans Bold"/>
              </a:rPr>
              <a:t>กิจกรรม</a:t>
            </a:r>
            <a:r>
              <a:rPr lang="en-US" sz="4000" b="1" dirty="0">
                <a:solidFill>
                  <a:srgbClr val="6B7280"/>
                </a:solidFill>
                <a:latin typeface="TH Sarabun New" panose="020B0500040200020003" pitchFamily="34" charset="-34"/>
                <a:ea typeface="DM Sans Bold"/>
                <a:cs typeface="TH Sarabun New" panose="020B0500040200020003" pitchFamily="34" charset="-34"/>
                <a:sym typeface="DM Sans Bold"/>
              </a:rPr>
              <a:t> </a:t>
            </a:r>
            <a:r>
              <a:rPr lang="en-US" sz="4000" b="1" dirty="0" err="1">
                <a:solidFill>
                  <a:srgbClr val="6B7280"/>
                </a:solidFill>
                <a:latin typeface="TH Sarabun New" panose="020B0500040200020003" pitchFamily="34" charset="-34"/>
                <a:ea typeface="DM Sans Bold"/>
                <a:cs typeface="TH Sarabun New" panose="020B0500040200020003" pitchFamily="34" charset="-34"/>
                <a:sym typeface="DM Sans Bold"/>
              </a:rPr>
              <a:t>การประหยัดพลังงาน</a:t>
            </a:r>
            <a:endParaRPr lang="en-US" sz="4000" b="1" dirty="0">
              <a:solidFill>
                <a:srgbClr val="6B7280"/>
              </a:solidFill>
              <a:latin typeface="TH Sarabun New" panose="020B0500040200020003" pitchFamily="34" charset="-34"/>
              <a:ea typeface="DM Sans Bold"/>
              <a:cs typeface="TH Sarabun New" panose="020B0500040200020003" pitchFamily="34" charset="-34"/>
              <a:sym typeface="DM Sans Bold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8756535" y="5427689"/>
            <a:ext cx="6792830" cy="8636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63"/>
              </a:lnSpc>
            </a:pPr>
            <a:r>
              <a:rPr lang="en-US" sz="3200" dirty="0">
                <a:solidFill>
                  <a:srgbClr val="6B7280"/>
                </a:solidFill>
                <a:latin typeface="TH Sarabun New" panose="020B0500040200020003" pitchFamily="34" charset="-34"/>
                <a:ea typeface="DM Sans"/>
                <a:cs typeface="TH Sarabun New" panose="020B0500040200020003" pitchFamily="34" charset="-34"/>
                <a:sym typeface="DM Sans"/>
              </a:rPr>
              <a:t>            </a:t>
            </a:r>
            <a:r>
              <a:rPr lang="en-US" sz="3200" dirty="0" err="1">
                <a:solidFill>
                  <a:srgbClr val="6B7280"/>
                </a:solidFill>
                <a:latin typeface="TH Sarabun New" panose="020B0500040200020003" pitchFamily="34" charset="-34"/>
                <a:ea typeface="DM Sans"/>
                <a:cs typeface="TH Sarabun New" panose="020B0500040200020003" pitchFamily="34" charset="-34"/>
                <a:sym typeface="DM Sans"/>
              </a:rPr>
              <a:t>รายละเอียดกิจกรรม</a:t>
            </a:r>
            <a:r>
              <a:rPr lang="en-US" sz="3200" dirty="0">
                <a:solidFill>
                  <a:srgbClr val="6B7280"/>
                </a:solidFill>
                <a:latin typeface="TH Sarabun New" panose="020B0500040200020003" pitchFamily="34" charset="-34"/>
                <a:ea typeface="DM Sans"/>
                <a:cs typeface="TH Sarabun New" panose="020B0500040200020003" pitchFamily="34" charset="-34"/>
                <a:sym typeface="DM Sans"/>
              </a:rPr>
              <a:t> </a:t>
            </a:r>
            <a:r>
              <a:rPr lang="en-US" sz="3200" dirty="0" err="1">
                <a:solidFill>
                  <a:srgbClr val="6B7280"/>
                </a:solidFill>
                <a:latin typeface="TH Sarabun New" panose="020B0500040200020003" pitchFamily="34" charset="-34"/>
                <a:ea typeface="DM Sans"/>
                <a:cs typeface="TH Sarabun New" panose="020B0500040200020003" pitchFamily="34" charset="-34"/>
                <a:sym typeface="DM Sans"/>
              </a:rPr>
              <a:t>การรณรงค์การใช้วัสดุอุปกรณ์สำนักงานอย่างประหยัดและคุ้มึ่า</a:t>
            </a:r>
            <a:r>
              <a:rPr lang="en-US" sz="3200" dirty="0">
                <a:solidFill>
                  <a:srgbClr val="6B7280"/>
                </a:solidFill>
                <a:latin typeface="TH Sarabun New" panose="020B0500040200020003" pitchFamily="34" charset="-34"/>
                <a:ea typeface="DM Sans"/>
                <a:cs typeface="TH Sarabun New" panose="020B0500040200020003" pitchFamily="34" charset="-34"/>
                <a:sym typeface="DM Sans"/>
              </a:rPr>
              <a:t> </a:t>
            </a:r>
            <a:r>
              <a:rPr lang="en-US" sz="3200" dirty="0" err="1">
                <a:solidFill>
                  <a:srgbClr val="6B7280"/>
                </a:solidFill>
                <a:latin typeface="TH Sarabun New" panose="020B0500040200020003" pitchFamily="34" charset="-34"/>
                <a:ea typeface="DM Sans"/>
                <a:cs typeface="TH Sarabun New" panose="020B0500040200020003" pitchFamily="34" charset="-34"/>
                <a:sym typeface="DM Sans"/>
              </a:rPr>
              <a:t>ปีงบประมาณ</a:t>
            </a:r>
            <a:r>
              <a:rPr lang="en-US" sz="3200" dirty="0">
                <a:solidFill>
                  <a:srgbClr val="6B7280"/>
                </a:solidFill>
                <a:latin typeface="TH Sarabun New" panose="020B0500040200020003" pitchFamily="34" charset="-34"/>
                <a:ea typeface="DM Sans"/>
                <a:cs typeface="TH Sarabun New" panose="020B0500040200020003" pitchFamily="34" charset="-34"/>
                <a:sym typeface="DM Sans"/>
              </a:rPr>
              <a:t> 2569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E4F3703F-F620-0A50-F4E6-E6862001F5D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44" y="2926752"/>
            <a:ext cx="7633531" cy="572644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839668">
            <a:off x="-972441" y="-2058614"/>
            <a:ext cx="20232883" cy="14404229"/>
          </a:xfrm>
          <a:custGeom>
            <a:avLst/>
            <a:gdLst/>
            <a:ahLst/>
            <a:cxnLst/>
            <a:rect l="l" t="t" r="r" b="b"/>
            <a:pathLst>
              <a:path w="20232883" h="14404229">
                <a:moveTo>
                  <a:pt x="2487688" y="0"/>
                </a:moveTo>
                <a:lnTo>
                  <a:pt x="20232882" y="4422556"/>
                </a:lnTo>
                <a:lnTo>
                  <a:pt x="17745194" y="14404228"/>
                </a:lnTo>
                <a:lnTo>
                  <a:pt x="0" y="9981672"/>
                </a:lnTo>
                <a:lnTo>
                  <a:pt x="2487688" y="0"/>
                </a:lnTo>
                <a:close/>
              </a:path>
            </a:pathLst>
          </a:custGeom>
          <a:blipFill>
            <a:blip r:embed="rId2"/>
            <a:stretch>
              <a:fillRect l="-959" t="-13155" b="-8728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-861103" y="6574461"/>
            <a:ext cx="19598341" cy="4185774"/>
            <a:chOff x="0" y="0"/>
            <a:chExt cx="26131121" cy="5581032"/>
          </a:xfrm>
        </p:grpSpPr>
        <p:sp>
          <p:nvSpPr>
            <p:cNvPr id="4" name="Freeform 4"/>
            <p:cNvSpPr/>
            <p:nvPr/>
          </p:nvSpPr>
          <p:spPr>
            <a:xfrm rot="-94123">
              <a:off x="44080" y="1999400"/>
              <a:ext cx="13220716" cy="3401303"/>
            </a:xfrm>
            <a:custGeom>
              <a:avLst/>
              <a:gdLst/>
              <a:ahLst/>
              <a:cxnLst/>
              <a:rect l="l" t="t" r="r" b="b"/>
              <a:pathLst>
                <a:path w="13220716" h="3401303">
                  <a:moveTo>
                    <a:pt x="0" y="0"/>
                  </a:moveTo>
                  <a:lnTo>
                    <a:pt x="13220716" y="0"/>
                  </a:lnTo>
                  <a:lnTo>
                    <a:pt x="13220716" y="3401303"/>
                  </a:lnTo>
                  <a:lnTo>
                    <a:pt x="0" y="3401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10598760" y="1970351"/>
              <a:ext cx="13220716" cy="3401303"/>
            </a:xfrm>
            <a:custGeom>
              <a:avLst/>
              <a:gdLst/>
              <a:ahLst/>
              <a:cxnLst/>
              <a:rect l="l" t="t" r="r" b="b"/>
              <a:pathLst>
                <a:path w="13220716" h="3401303">
                  <a:moveTo>
                    <a:pt x="0" y="0"/>
                  </a:moveTo>
                  <a:lnTo>
                    <a:pt x="13220716" y="0"/>
                  </a:lnTo>
                  <a:lnTo>
                    <a:pt x="13220716" y="3401303"/>
                  </a:lnTo>
                  <a:lnTo>
                    <a:pt x="0" y="3401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74558">
              <a:off x="54520" y="616033"/>
              <a:ext cx="11256230" cy="4634112"/>
            </a:xfrm>
            <a:custGeom>
              <a:avLst/>
              <a:gdLst/>
              <a:ahLst/>
              <a:cxnLst/>
              <a:rect l="l" t="t" r="r" b="b"/>
              <a:pathLst>
                <a:path w="11256230" h="4634112">
                  <a:moveTo>
                    <a:pt x="0" y="0"/>
                  </a:moveTo>
                  <a:lnTo>
                    <a:pt x="11256230" y="0"/>
                  </a:lnTo>
                  <a:lnTo>
                    <a:pt x="11256230" y="4634112"/>
                  </a:lnTo>
                  <a:lnTo>
                    <a:pt x="0" y="46341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flipH="1">
              <a:off x="13471082" y="0"/>
              <a:ext cx="12660039" cy="5206441"/>
            </a:xfrm>
            <a:custGeom>
              <a:avLst/>
              <a:gdLst/>
              <a:ahLst/>
              <a:cxnLst/>
              <a:rect l="l" t="t" r="r" b="b"/>
              <a:pathLst>
                <a:path w="12660039" h="5206441">
                  <a:moveTo>
                    <a:pt x="12660039" y="0"/>
                  </a:moveTo>
                  <a:lnTo>
                    <a:pt x="0" y="0"/>
                  </a:lnTo>
                  <a:lnTo>
                    <a:pt x="0" y="5206441"/>
                  </a:lnTo>
                  <a:lnTo>
                    <a:pt x="12660039" y="5206441"/>
                  </a:lnTo>
                  <a:lnTo>
                    <a:pt x="12660039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 8"/>
          <p:cNvSpPr/>
          <p:nvPr/>
        </p:nvSpPr>
        <p:spPr>
          <a:xfrm rot="-104709">
            <a:off x="14662746" y="5072814"/>
            <a:ext cx="1157001" cy="1052069"/>
          </a:xfrm>
          <a:custGeom>
            <a:avLst/>
            <a:gdLst/>
            <a:ahLst/>
            <a:cxnLst/>
            <a:rect l="l" t="t" r="r" b="b"/>
            <a:pathLst>
              <a:path w="1157001" h="1052069">
                <a:moveTo>
                  <a:pt x="0" y="0"/>
                </a:moveTo>
                <a:lnTo>
                  <a:pt x="1157001" y="0"/>
                </a:lnTo>
                <a:lnTo>
                  <a:pt x="1157001" y="1052069"/>
                </a:lnTo>
                <a:lnTo>
                  <a:pt x="0" y="105206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4148" b="-414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104709" flipH="1">
            <a:off x="5064452" y="3209903"/>
            <a:ext cx="1157001" cy="1052069"/>
          </a:xfrm>
          <a:custGeom>
            <a:avLst/>
            <a:gdLst/>
            <a:ahLst/>
            <a:cxnLst/>
            <a:rect l="l" t="t" r="r" b="b"/>
            <a:pathLst>
              <a:path w="1157001" h="1052069">
                <a:moveTo>
                  <a:pt x="1157001" y="0"/>
                </a:moveTo>
                <a:lnTo>
                  <a:pt x="0" y="0"/>
                </a:lnTo>
                <a:lnTo>
                  <a:pt x="0" y="1052069"/>
                </a:lnTo>
                <a:lnTo>
                  <a:pt x="1157001" y="1052069"/>
                </a:lnTo>
                <a:lnTo>
                  <a:pt x="1157001" y="0"/>
                </a:lnTo>
                <a:close/>
              </a:path>
            </a:pathLst>
          </a:custGeom>
          <a:blipFill>
            <a:blip r:embed="rId5"/>
            <a:stretch>
              <a:fillRect t="-4148" b="-414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1785188" y="4582533"/>
            <a:ext cx="7715530" cy="2873047"/>
            <a:chOff x="0" y="0"/>
            <a:chExt cx="1930959" cy="71903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930959" cy="719035"/>
            </a:xfrm>
            <a:custGeom>
              <a:avLst/>
              <a:gdLst/>
              <a:ahLst/>
              <a:cxnLst/>
              <a:rect l="l" t="t" r="r" b="b"/>
              <a:pathLst>
                <a:path w="1930959" h="719035">
                  <a:moveTo>
                    <a:pt x="50171" y="0"/>
                  </a:moveTo>
                  <a:lnTo>
                    <a:pt x="1880788" y="0"/>
                  </a:lnTo>
                  <a:cubicBezTo>
                    <a:pt x="1894095" y="0"/>
                    <a:pt x="1906856" y="5286"/>
                    <a:pt x="1916265" y="14695"/>
                  </a:cubicBezTo>
                  <a:cubicBezTo>
                    <a:pt x="1925674" y="24104"/>
                    <a:pt x="1930959" y="36865"/>
                    <a:pt x="1930959" y="50171"/>
                  </a:cubicBezTo>
                  <a:lnTo>
                    <a:pt x="1930959" y="668864"/>
                  </a:lnTo>
                  <a:cubicBezTo>
                    <a:pt x="1930959" y="682170"/>
                    <a:pt x="1925674" y="694932"/>
                    <a:pt x="1916265" y="704340"/>
                  </a:cubicBezTo>
                  <a:cubicBezTo>
                    <a:pt x="1906856" y="713749"/>
                    <a:pt x="1894095" y="719035"/>
                    <a:pt x="1880788" y="719035"/>
                  </a:cubicBezTo>
                  <a:lnTo>
                    <a:pt x="50171" y="719035"/>
                  </a:lnTo>
                  <a:cubicBezTo>
                    <a:pt x="36865" y="719035"/>
                    <a:pt x="24104" y="713749"/>
                    <a:pt x="14695" y="704340"/>
                  </a:cubicBezTo>
                  <a:cubicBezTo>
                    <a:pt x="5286" y="694932"/>
                    <a:pt x="0" y="682170"/>
                    <a:pt x="0" y="668864"/>
                  </a:cubicBezTo>
                  <a:lnTo>
                    <a:pt x="0" y="50171"/>
                  </a:lnTo>
                  <a:cubicBezTo>
                    <a:pt x="0" y="36865"/>
                    <a:pt x="5286" y="24104"/>
                    <a:pt x="14695" y="14695"/>
                  </a:cubicBezTo>
                  <a:cubicBezTo>
                    <a:pt x="24104" y="5286"/>
                    <a:pt x="36865" y="0"/>
                    <a:pt x="50171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930959" cy="7571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407444" y="2988661"/>
            <a:ext cx="3245187" cy="1494552"/>
            <a:chOff x="0" y="0"/>
            <a:chExt cx="4326916" cy="1992737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4326916" cy="1992737"/>
              <a:chOff x="0" y="0"/>
              <a:chExt cx="513827" cy="23664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513827" cy="236640"/>
              </a:xfrm>
              <a:custGeom>
                <a:avLst/>
                <a:gdLst/>
                <a:ahLst/>
                <a:cxnLst/>
                <a:rect l="l" t="t" r="r" b="b"/>
                <a:pathLst>
                  <a:path w="513827" h="236640">
                    <a:moveTo>
                      <a:pt x="118320" y="0"/>
                    </a:moveTo>
                    <a:lnTo>
                      <a:pt x="395507" y="0"/>
                    </a:lnTo>
                    <a:cubicBezTo>
                      <a:pt x="426887" y="0"/>
                      <a:pt x="456982" y="12466"/>
                      <a:pt x="479172" y="34655"/>
                    </a:cubicBezTo>
                    <a:cubicBezTo>
                      <a:pt x="501361" y="56844"/>
                      <a:pt x="513827" y="86940"/>
                      <a:pt x="513827" y="118320"/>
                    </a:cubicBezTo>
                    <a:lnTo>
                      <a:pt x="513827" y="118320"/>
                    </a:lnTo>
                    <a:cubicBezTo>
                      <a:pt x="513827" y="183666"/>
                      <a:pt x="460853" y="236640"/>
                      <a:pt x="395507" y="236640"/>
                    </a:cubicBezTo>
                    <a:lnTo>
                      <a:pt x="118320" y="236640"/>
                    </a:lnTo>
                    <a:cubicBezTo>
                      <a:pt x="52974" y="236640"/>
                      <a:pt x="0" y="183666"/>
                      <a:pt x="0" y="118320"/>
                    </a:cubicBezTo>
                    <a:lnTo>
                      <a:pt x="0" y="118320"/>
                    </a:lnTo>
                    <a:cubicBezTo>
                      <a:pt x="0" y="52974"/>
                      <a:pt x="52974" y="0"/>
                      <a:pt x="118320" y="0"/>
                    </a:cubicBezTo>
                    <a:close/>
                  </a:path>
                </a:pathLst>
              </a:custGeom>
              <a:solidFill>
                <a:srgbClr val="F59E0B"/>
              </a:solidFill>
            </p:spPr>
            <p:txBody>
              <a:bodyPr/>
              <a:lstStyle/>
              <a:p>
                <a:endParaRPr lang="en-US">
                  <a:latin typeface="TH Sarabun New" panose="020B0500040200020003" pitchFamily="34" charset="-34"/>
                  <a:cs typeface="TH Sarabun New" panose="020B0500040200020003" pitchFamily="34" charset="-34"/>
                </a:endParaRPr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0" y="-38100"/>
                <a:ext cx="513827" cy="27474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>
                  <a:latin typeface="TH Sarabun New" panose="020B0500040200020003" pitchFamily="34" charset="-34"/>
                  <a:cs typeface="TH Sarabun New" panose="020B0500040200020003" pitchFamily="34" charset="-34"/>
                </a:endParaRPr>
              </a:p>
            </p:txBody>
          </p:sp>
        </p:grpSp>
        <p:sp>
          <p:nvSpPr>
            <p:cNvPr id="17" name="TextBox 17"/>
            <p:cNvSpPr txBox="1"/>
            <p:nvPr/>
          </p:nvSpPr>
          <p:spPr>
            <a:xfrm>
              <a:off x="718667" y="309677"/>
              <a:ext cx="2904147" cy="14704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621"/>
                </a:lnSpc>
              </a:pPr>
              <a:r>
                <a:rPr lang="en-US" sz="6158" b="1" dirty="0" err="1">
                  <a:solidFill>
                    <a:srgbClr val="FFFFFF"/>
                  </a:solidFill>
                  <a:latin typeface="TH Sarabun New" panose="020B0500040200020003" pitchFamily="34" charset="-34"/>
                  <a:ea typeface="DM Sans Bold"/>
                  <a:cs typeface="TH Sarabun New" panose="020B0500040200020003" pitchFamily="34" charset="-34"/>
                  <a:sym typeface="DM Sans Bold"/>
                </a:rPr>
                <a:t>วินัย</a:t>
              </a:r>
              <a:endParaRPr lang="en-US" sz="6158" b="1" dirty="0">
                <a:solidFill>
                  <a:srgbClr val="FFFFFF"/>
                </a:solidFill>
                <a:latin typeface="TH Sarabun New" panose="020B0500040200020003" pitchFamily="34" charset="-34"/>
                <a:ea typeface="DM Sans Bold"/>
                <a:cs typeface="TH Sarabun New" panose="020B0500040200020003" pitchFamily="34" charset="-34"/>
                <a:sym typeface="DM Sans Bold"/>
              </a:endParaRPr>
            </a:p>
          </p:txBody>
        </p:sp>
      </p:grpSp>
      <p:sp>
        <p:nvSpPr>
          <p:cNvPr id="18" name="Freeform 18"/>
          <p:cNvSpPr/>
          <p:nvPr/>
        </p:nvSpPr>
        <p:spPr>
          <a:xfrm>
            <a:off x="16362490" y="330516"/>
            <a:ext cx="1594008" cy="1826284"/>
          </a:xfrm>
          <a:custGeom>
            <a:avLst/>
            <a:gdLst/>
            <a:ahLst/>
            <a:cxnLst/>
            <a:rect l="l" t="t" r="r" b="b"/>
            <a:pathLst>
              <a:path w="1594008" h="1826284">
                <a:moveTo>
                  <a:pt x="0" y="0"/>
                </a:moveTo>
                <a:lnTo>
                  <a:pt x="1594008" y="0"/>
                </a:lnTo>
                <a:lnTo>
                  <a:pt x="1594008" y="1826284"/>
                </a:lnTo>
                <a:lnTo>
                  <a:pt x="0" y="182628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TextBox 19"/>
          <p:cNvSpPr txBox="1"/>
          <p:nvPr/>
        </p:nvSpPr>
        <p:spPr>
          <a:xfrm>
            <a:off x="5351252" y="788701"/>
            <a:ext cx="8974348" cy="8944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6899"/>
              </a:lnSpc>
              <a:spcBef>
                <a:spcPct val="0"/>
              </a:spcBef>
            </a:pPr>
            <a:r>
              <a:rPr lang="en-US" sz="5999" b="1" spc="263" dirty="0" err="1">
                <a:solidFill>
                  <a:srgbClr val="0039CD"/>
                </a:solidFill>
                <a:latin typeface="Petchlamoon Medium"/>
                <a:ea typeface="Petchlamoon Medium"/>
                <a:cs typeface="Petchlamoon Medium"/>
                <a:sym typeface="Petchlamoon Medium"/>
              </a:rPr>
              <a:t>คุณธรรมเป้าหมาย</a:t>
            </a:r>
            <a:endParaRPr lang="en-US" sz="5999" b="1" spc="263" dirty="0">
              <a:solidFill>
                <a:srgbClr val="0039CD"/>
              </a:solidFill>
              <a:latin typeface="Petchlamoon Medium"/>
              <a:ea typeface="Petchlamoon Medium"/>
              <a:cs typeface="Petchlamoon Medium"/>
              <a:sym typeface="Petchlamoon Medium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5600968" y="1649785"/>
            <a:ext cx="6836795" cy="8417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86"/>
              </a:lnSpc>
            </a:pPr>
            <a:r>
              <a:rPr lang="en-US" sz="4657" b="1" spc="93">
                <a:solidFill>
                  <a:srgbClr val="0039CD"/>
                </a:solidFill>
                <a:latin typeface="เอฟซี มินิมอล Bold"/>
                <a:ea typeface="เอฟซี มินิมอล Bold"/>
                <a:cs typeface="เอฟซี มินิมอล Bold"/>
                <a:sym typeface="เอฟซี มินิมอล Bold"/>
              </a:rPr>
              <a:t>ปีงบประมาณ 2569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394400" y="4822729"/>
            <a:ext cx="7506367" cy="1089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03"/>
              </a:lnSpc>
            </a:pPr>
            <a:r>
              <a:rPr lang="en-US" sz="4400" b="1" dirty="0" err="1">
                <a:solidFill>
                  <a:srgbClr val="6B7280"/>
                </a:solidFill>
                <a:latin typeface="TH Sarabun New" panose="020B0500040200020003" pitchFamily="34" charset="-34"/>
                <a:ea typeface="DM Sans Bold"/>
                <a:cs typeface="TH Sarabun New" panose="020B0500040200020003" pitchFamily="34" charset="-34"/>
                <a:sym typeface="DM Sans Bold"/>
              </a:rPr>
              <a:t>กิจกรรม</a:t>
            </a:r>
            <a:r>
              <a:rPr lang="en-US" sz="4400" b="1" dirty="0">
                <a:solidFill>
                  <a:srgbClr val="6B7280"/>
                </a:solidFill>
                <a:latin typeface="TH Sarabun New" panose="020B0500040200020003" pitchFamily="34" charset="-34"/>
                <a:ea typeface="DM Sans Bold"/>
                <a:cs typeface="TH Sarabun New" panose="020B0500040200020003" pitchFamily="34" charset="-34"/>
                <a:sym typeface="DM Sans Bold"/>
              </a:rPr>
              <a:t> </a:t>
            </a:r>
            <a:r>
              <a:rPr lang="en-US" sz="4400" b="1" dirty="0" err="1">
                <a:solidFill>
                  <a:srgbClr val="6B7280"/>
                </a:solidFill>
                <a:latin typeface="TH Sarabun New" panose="020B0500040200020003" pitchFamily="34" charset="-34"/>
                <a:ea typeface="DM Sans Bold"/>
                <a:cs typeface="TH Sarabun New" panose="020B0500040200020003" pitchFamily="34" charset="-34"/>
                <a:sym typeface="DM Sans Bold"/>
              </a:rPr>
              <a:t>การรณรงค์การปฏิบัติตาม</a:t>
            </a:r>
            <a:r>
              <a:rPr lang="en-US" sz="4400" b="1" dirty="0">
                <a:solidFill>
                  <a:srgbClr val="6B7280"/>
                </a:solidFill>
                <a:latin typeface="TH Sarabun New" panose="020B0500040200020003" pitchFamily="34" charset="-34"/>
                <a:ea typeface="DM Sans Bold"/>
                <a:cs typeface="TH Sarabun New" panose="020B0500040200020003" pitchFamily="34" charset="-34"/>
                <a:sym typeface="DM Sans Bold"/>
              </a:rPr>
              <a:t> </a:t>
            </a:r>
          </a:p>
          <a:p>
            <a:pPr>
              <a:lnSpc>
                <a:spcPts val="4103"/>
              </a:lnSpc>
            </a:pPr>
            <a:r>
              <a:rPr lang="en-US" sz="4400" b="1" dirty="0">
                <a:solidFill>
                  <a:srgbClr val="6B7280"/>
                </a:solidFill>
                <a:latin typeface="TH Sarabun New" panose="020B0500040200020003" pitchFamily="34" charset="-34"/>
                <a:ea typeface="DM Sans Bold"/>
                <a:cs typeface="TH Sarabun New" panose="020B0500040200020003" pitchFamily="34" charset="-34"/>
                <a:sym typeface="DM Sans Bold"/>
              </a:rPr>
              <a:t>           </a:t>
            </a:r>
            <a:r>
              <a:rPr lang="en-US" sz="4400" b="1" dirty="0" err="1">
                <a:solidFill>
                  <a:srgbClr val="6B7280"/>
                </a:solidFill>
                <a:latin typeface="TH Sarabun New" panose="020B0500040200020003" pitchFamily="34" charset="-34"/>
                <a:ea typeface="DM Sans Bold"/>
                <a:cs typeface="TH Sarabun New" panose="020B0500040200020003" pitchFamily="34" charset="-34"/>
                <a:sym typeface="DM Sans Bold"/>
              </a:rPr>
              <a:t>ระเบียบราชการ</a:t>
            </a:r>
            <a:endParaRPr lang="en-US" sz="4400" b="1" dirty="0">
              <a:solidFill>
                <a:srgbClr val="6B7280"/>
              </a:solidFill>
              <a:latin typeface="TH Sarabun New" panose="020B0500040200020003" pitchFamily="34" charset="-34"/>
              <a:ea typeface="DM Sans Bold"/>
              <a:cs typeface="TH Sarabun New" panose="020B0500040200020003" pitchFamily="34" charset="-34"/>
              <a:sym typeface="DM Sans Bol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2394401" y="5951601"/>
            <a:ext cx="6661419" cy="13022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263"/>
              </a:lnSpc>
            </a:pPr>
            <a:r>
              <a:rPr lang="en-US" sz="3600">
                <a:solidFill>
                  <a:srgbClr val="6B7280"/>
                </a:solidFill>
                <a:latin typeface="TH Sarabun New" panose="020B0500040200020003" pitchFamily="34" charset="-34"/>
                <a:ea typeface="DM Sans"/>
                <a:cs typeface="TH Sarabun New" panose="020B0500040200020003" pitchFamily="34" charset="-34"/>
                <a:sym typeface="DM Sans"/>
              </a:rPr>
              <a:t>การประชุมชี้แจงแนวทางการปฏิบัติงานตามระเบียบข้าราชการพลเรือน พ.ศ. 2551 </a:t>
            </a:r>
          </a:p>
          <a:p>
            <a:pPr algn="l">
              <a:lnSpc>
                <a:spcPts val="3263"/>
              </a:lnSpc>
            </a:pPr>
            <a:endParaRPr lang="en-US" sz="3600">
              <a:solidFill>
                <a:srgbClr val="6B7280"/>
              </a:solidFill>
              <a:latin typeface="TH Sarabun New" panose="020B0500040200020003" pitchFamily="34" charset="-34"/>
              <a:ea typeface="DM Sans"/>
              <a:cs typeface="TH Sarabun New" panose="020B0500040200020003" pitchFamily="34" charset="-34"/>
              <a:sym typeface="DM Sans"/>
            </a:endParaRPr>
          </a:p>
        </p:txBody>
      </p:sp>
      <p:sp>
        <p:nvSpPr>
          <p:cNvPr id="23" name="Freeform 23"/>
          <p:cNvSpPr/>
          <p:nvPr/>
        </p:nvSpPr>
        <p:spPr>
          <a:xfrm rot="-21600000">
            <a:off x="9900768" y="3053783"/>
            <a:ext cx="7484753" cy="5613565"/>
          </a:xfrm>
          <a:custGeom>
            <a:avLst/>
            <a:gdLst/>
            <a:ahLst/>
            <a:cxnLst/>
            <a:rect l="l" t="t" r="r" b="b"/>
            <a:pathLst>
              <a:path w="7484753" h="5613565">
                <a:moveTo>
                  <a:pt x="7484753" y="5613565"/>
                </a:moveTo>
                <a:lnTo>
                  <a:pt x="0" y="5613565"/>
                </a:lnTo>
                <a:lnTo>
                  <a:pt x="0" y="0"/>
                </a:lnTo>
                <a:lnTo>
                  <a:pt x="7484753" y="0"/>
                </a:lnTo>
                <a:lnTo>
                  <a:pt x="7484753" y="5613565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  <a:ln w="76200" cap="rnd">
            <a:solidFill>
              <a:srgbClr val="FFFFFF"/>
            </a:solidFill>
            <a:prstDash val="solid"/>
            <a:rou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839668">
            <a:off x="-972441" y="-2058614"/>
            <a:ext cx="20232883" cy="14404229"/>
          </a:xfrm>
          <a:custGeom>
            <a:avLst/>
            <a:gdLst/>
            <a:ahLst/>
            <a:cxnLst/>
            <a:rect l="l" t="t" r="r" b="b"/>
            <a:pathLst>
              <a:path w="20232883" h="14404229">
                <a:moveTo>
                  <a:pt x="2487688" y="0"/>
                </a:moveTo>
                <a:lnTo>
                  <a:pt x="20232882" y="4422556"/>
                </a:lnTo>
                <a:lnTo>
                  <a:pt x="17745194" y="14404228"/>
                </a:lnTo>
                <a:lnTo>
                  <a:pt x="0" y="9981672"/>
                </a:lnTo>
                <a:lnTo>
                  <a:pt x="2487688" y="0"/>
                </a:lnTo>
                <a:close/>
              </a:path>
            </a:pathLst>
          </a:custGeom>
          <a:blipFill>
            <a:blip r:embed="rId2"/>
            <a:stretch>
              <a:fillRect l="-959" t="-13155" b="-8728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-861103" y="6574461"/>
            <a:ext cx="19598341" cy="4185774"/>
            <a:chOff x="0" y="0"/>
            <a:chExt cx="26131121" cy="5581032"/>
          </a:xfrm>
        </p:grpSpPr>
        <p:sp>
          <p:nvSpPr>
            <p:cNvPr id="4" name="Freeform 4"/>
            <p:cNvSpPr/>
            <p:nvPr/>
          </p:nvSpPr>
          <p:spPr>
            <a:xfrm rot="-94123">
              <a:off x="44080" y="1999400"/>
              <a:ext cx="13220716" cy="3401303"/>
            </a:xfrm>
            <a:custGeom>
              <a:avLst/>
              <a:gdLst/>
              <a:ahLst/>
              <a:cxnLst/>
              <a:rect l="l" t="t" r="r" b="b"/>
              <a:pathLst>
                <a:path w="13220716" h="3401303">
                  <a:moveTo>
                    <a:pt x="0" y="0"/>
                  </a:moveTo>
                  <a:lnTo>
                    <a:pt x="13220716" y="0"/>
                  </a:lnTo>
                  <a:lnTo>
                    <a:pt x="13220716" y="3401303"/>
                  </a:lnTo>
                  <a:lnTo>
                    <a:pt x="0" y="3401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10598760" y="1970351"/>
              <a:ext cx="13220716" cy="3401303"/>
            </a:xfrm>
            <a:custGeom>
              <a:avLst/>
              <a:gdLst/>
              <a:ahLst/>
              <a:cxnLst/>
              <a:rect l="l" t="t" r="r" b="b"/>
              <a:pathLst>
                <a:path w="13220716" h="3401303">
                  <a:moveTo>
                    <a:pt x="0" y="0"/>
                  </a:moveTo>
                  <a:lnTo>
                    <a:pt x="13220716" y="0"/>
                  </a:lnTo>
                  <a:lnTo>
                    <a:pt x="13220716" y="3401303"/>
                  </a:lnTo>
                  <a:lnTo>
                    <a:pt x="0" y="3401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74558">
              <a:off x="54520" y="616033"/>
              <a:ext cx="11256230" cy="4634112"/>
            </a:xfrm>
            <a:custGeom>
              <a:avLst/>
              <a:gdLst/>
              <a:ahLst/>
              <a:cxnLst/>
              <a:rect l="l" t="t" r="r" b="b"/>
              <a:pathLst>
                <a:path w="11256230" h="4634112">
                  <a:moveTo>
                    <a:pt x="0" y="0"/>
                  </a:moveTo>
                  <a:lnTo>
                    <a:pt x="11256230" y="0"/>
                  </a:lnTo>
                  <a:lnTo>
                    <a:pt x="11256230" y="4634112"/>
                  </a:lnTo>
                  <a:lnTo>
                    <a:pt x="0" y="46341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flipH="1">
              <a:off x="13471082" y="0"/>
              <a:ext cx="12660039" cy="5206441"/>
            </a:xfrm>
            <a:custGeom>
              <a:avLst/>
              <a:gdLst/>
              <a:ahLst/>
              <a:cxnLst/>
              <a:rect l="l" t="t" r="r" b="b"/>
              <a:pathLst>
                <a:path w="12660039" h="5206441">
                  <a:moveTo>
                    <a:pt x="12660039" y="0"/>
                  </a:moveTo>
                  <a:lnTo>
                    <a:pt x="0" y="0"/>
                  </a:lnTo>
                  <a:lnTo>
                    <a:pt x="0" y="5206441"/>
                  </a:lnTo>
                  <a:lnTo>
                    <a:pt x="12660039" y="5206441"/>
                  </a:lnTo>
                  <a:lnTo>
                    <a:pt x="12660039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 8"/>
          <p:cNvSpPr/>
          <p:nvPr/>
        </p:nvSpPr>
        <p:spPr>
          <a:xfrm rot="-104709">
            <a:off x="14662746" y="5072814"/>
            <a:ext cx="1157001" cy="1052069"/>
          </a:xfrm>
          <a:custGeom>
            <a:avLst/>
            <a:gdLst/>
            <a:ahLst/>
            <a:cxnLst/>
            <a:rect l="l" t="t" r="r" b="b"/>
            <a:pathLst>
              <a:path w="1157001" h="1052069">
                <a:moveTo>
                  <a:pt x="0" y="0"/>
                </a:moveTo>
                <a:lnTo>
                  <a:pt x="1157001" y="0"/>
                </a:lnTo>
                <a:lnTo>
                  <a:pt x="1157001" y="1052069"/>
                </a:lnTo>
                <a:lnTo>
                  <a:pt x="0" y="105206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4148" b="-414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104709" flipH="1">
            <a:off x="5064452" y="3209903"/>
            <a:ext cx="1157001" cy="1052069"/>
          </a:xfrm>
          <a:custGeom>
            <a:avLst/>
            <a:gdLst/>
            <a:ahLst/>
            <a:cxnLst/>
            <a:rect l="l" t="t" r="r" b="b"/>
            <a:pathLst>
              <a:path w="1157001" h="1052069">
                <a:moveTo>
                  <a:pt x="1157001" y="0"/>
                </a:moveTo>
                <a:lnTo>
                  <a:pt x="0" y="0"/>
                </a:lnTo>
                <a:lnTo>
                  <a:pt x="0" y="1052069"/>
                </a:lnTo>
                <a:lnTo>
                  <a:pt x="1157001" y="1052069"/>
                </a:lnTo>
                <a:lnTo>
                  <a:pt x="1157001" y="0"/>
                </a:lnTo>
                <a:close/>
              </a:path>
            </a:pathLst>
          </a:custGeom>
          <a:blipFill>
            <a:blip r:embed="rId5"/>
            <a:stretch>
              <a:fillRect t="-4148" b="-414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9006044" y="4554678"/>
            <a:ext cx="7715530" cy="2713805"/>
            <a:chOff x="0" y="0"/>
            <a:chExt cx="1930959" cy="67918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930959" cy="679182"/>
            </a:xfrm>
            <a:custGeom>
              <a:avLst/>
              <a:gdLst/>
              <a:ahLst/>
              <a:cxnLst/>
              <a:rect l="l" t="t" r="r" b="b"/>
              <a:pathLst>
                <a:path w="1930959" h="679182">
                  <a:moveTo>
                    <a:pt x="50171" y="0"/>
                  </a:moveTo>
                  <a:lnTo>
                    <a:pt x="1880788" y="0"/>
                  </a:lnTo>
                  <a:cubicBezTo>
                    <a:pt x="1894095" y="0"/>
                    <a:pt x="1906856" y="5286"/>
                    <a:pt x="1916265" y="14695"/>
                  </a:cubicBezTo>
                  <a:cubicBezTo>
                    <a:pt x="1925674" y="24104"/>
                    <a:pt x="1930959" y="36865"/>
                    <a:pt x="1930959" y="50171"/>
                  </a:cubicBezTo>
                  <a:lnTo>
                    <a:pt x="1930959" y="629011"/>
                  </a:lnTo>
                  <a:cubicBezTo>
                    <a:pt x="1930959" y="642317"/>
                    <a:pt x="1925674" y="655078"/>
                    <a:pt x="1916265" y="664487"/>
                  </a:cubicBezTo>
                  <a:cubicBezTo>
                    <a:pt x="1906856" y="673896"/>
                    <a:pt x="1894095" y="679182"/>
                    <a:pt x="1880788" y="679182"/>
                  </a:cubicBezTo>
                  <a:lnTo>
                    <a:pt x="50171" y="679182"/>
                  </a:lnTo>
                  <a:cubicBezTo>
                    <a:pt x="36865" y="679182"/>
                    <a:pt x="24104" y="673896"/>
                    <a:pt x="14695" y="664487"/>
                  </a:cubicBezTo>
                  <a:cubicBezTo>
                    <a:pt x="5286" y="655078"/>
                    <a:pt x="0" y="642317"/>
                    <a:pt x="0" y="629011"/>
                  </a:cubicBezTo>
                  <a:lnTo>
                    <a:pt x="0" y="50171"/>
                  </a:lnTo>
                  <a:cubicBezTo>
                    <a:pt x="0" y="36865"/>
                    <a:pt x="5286" y="24104"/>
                    <a:pt x="14695" y="14695"/>
                  </a:cubicBezTo>
                  <a:cubicBezTo>
                    <a:pt x="24104" y="5286"/>
                    <a:pt x="36865" y="0"/>
                    <a:pt x="50171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930959" cy="7172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1820266" y="3060126"/>
            <a:ext cx="4901308" cy="1494552"/>
            <a:chOff x="0" y="0"/>
            <a:chExt cx="6535078" cy="1992737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6535078" cy="1992737"/>
              <a:chOff x="0" y="0"/>
              <a:chExt cx="776049" cy="23664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776049" cy="236640"/>
              </a:xfrm>
              <a:custGeom>
                <a:avLst/>
                <a:gdLst/>
                <a:ahLst/>
                <a:cxnLst/>
                <a:rect l="l" t="t" r="r" b="b"/>
                <a:pathLst>
                  <a:path w="776049" h="236640">
                    <a:moveTo>
                      <a:pt x="78978" y="0"/>
                    </a:moveTo>
                    <a:lnTo>
                      <a:pt x="697071" y="0"/>
                    </a:lnTo>
                    <a:cubicBezTo>
                      <a:pt x="718017" y="0"/>
                      <a:pt x="738105" y="8321"/>
                      <a:pt x="752916" y="23132"/>
                    </a:cubicBezTo>
                    <a:cubicBezTo>
                      <a:pt x="767728" y="37943"/>
                      <a:pt x="776049" y="58032"/>
                      <a:pt x="776049" y="78978"/>
                    </a:cubicBezTo>
                    <a:lnTo>
                      <a:pt x="776049" y="157662"/>
                    </a:lnTo>
                    <a:cubicBezTo>
                      <a:pt x="776049" y="178608"/>
                      <a:pt x="767728" y="198697"/>
                      <a:pt x="752916" y="213508"/>
                    </a:cubicBezTo>
                    <a:cubicBezTo>
                      <a:pt x="738105" y="228319"/>
                      <a:pt x="718017" y="236640"/>
                      <a:pt x="697071" y="236640"/>
                    </a:cubicBezTo>
                    <a:lnTo>
                      <a:pt x="78978" y="236640"/>
                    </a:lnTo>
                    <a:cubicBezTo>
                      <a:pt x="35360" y="236640"/>
                      <a:pt x="0" y="201280"/>
                      <a:pt x="0" y="157662"/>
                    </a:cubicBezTo>
                    <a:lnTo>
                      <a:pt x="0" y="78978"/>
                    </a:lnTo>
                    <a:cubicBezTo>
                      <a:pt x="0" y="58032"/>
                      <a:pt x="8321" y="37943"/>
                      <a:pt x="23132" y="23132"/>
                    </a:cubicBezTo>
                    <a:cubicBezTo>
                      <a:pt x="37943" y="8321"/>
                      <a:pt x="58032" y="0"/>
                      <a:pt x="78978" y="0"/>
                    </a:cubicBezTo>
                    <a:close/>
                  </a:path>
                </a:pathLst>
              </a:custGeom>
              <a:solidFill>
                <a:srgbClr val="3B82F6"/>
              </a:solidFill>
            </p:spPr>
            <p:txBody>
              <a:bodyPr/>
              <a:lstStyle/>
              <a:p>
                <a:endParaRPr lang="en-US" sz="2400">
                  <a:latin typeface="TH Sarabun New" panose="020B0500040200020003" pitchFamily="34" charset="-34"/>
                  <a:cs typeface="TH Sarabun New" panose="020B0500040200020003" pitchFamily="34" charset="-34"/>
                </a:endParaRPr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0" y="-38100"/>
                <a:ext cx="776049" cy="27474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 sz="2400">
                  <a:latin typeface="TH Sarabun New" panose="020B0500040200020003" pitchFamily="34" charset="-34"/>
                  <a:cs typeface="TH Sarabun New" panose="020B0500040200020003" pitchFamily="34" charset="-34"/>
                </a:endParaRPr>
              </a:p>
            </p:txBody>
          </p:sp>
        </p:grpSp>
        <p:sp>
          <p:nvSpPr>
            <p:cNvPr id="17" name="TextBox 17"/>
            <p:cNvSpPr txBox="1"/>
            <p:nvPr/>
          </p:nvSpPr>
          <p:spPr>
            <a:xfrm>
              <a:off x="295616" y="309677"/>
              <a:ext cx="5508601" cy="14704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621"/>
                </a:lnSpc>
              </a:pPr>
              <a:r>
                <a:rPr lang="en-US" sz="7200" b="1" dirty="0" err="1">
                  <a:solidFill>
                    <a:srgbClr val="FFFFFF"/>
                  </a:solidFill>
                  <a:latin typeface="TH Sarabun New" panose="020B0500040200020003" pitchFamily="34" charset="-34"/>
                  <a:ea typeface="DM Sans Bold"/>
                  <a:cs typeface="TH Sarabun New" panose="020B0500040200020003" pitchFamily="34" charset="-34"/>
                  <a:sym typeface="DM Sans Bold"/>
                </a:rPr>
                <a:t>สุจริต</a:t>
              </a:r>
              <a:endParaRPr lang="en-US" sz="7200" b="1" dirty="0">
                <a:solidFill>
                  <a:srgbClr val="FFFFFF"/>
                </a:solidFill>
                <a:latin typeface="TH Sarabun New" panose="020B0500040200020003" pitchFamily="34" charset="-34"/>
                <a:ea typeface="DM Sans Bold"/>
                <a:cs typeface="TH Sarabun New" panose="020B0500040200020003" pitchFamily="34" charset="-34"/>
                <a:sym typeface="DM Sans Bold"/>
              </a:endParaRPr>
            </a:p>
          </p:txBody>
        </p:sp>
      </p:grpSp>
      <p:sp>
        <p:nvSpPr>
          <p:cNvPr id="18" name="Freeform 18"/>
          <p:cNvSpPr/>
          <p:nvPr/>
        </p:nvSpPr>
        <p:spPr>
          <a:xfrm>
            <a:off x="16362490" y="330516"/>
            <a:ext cx="1594008" cy="1826284"/>
          </a:xfrm>
          <a:custGeom>
            <a:avLst/>
            <a:gdLst/>
            <a:ahLst/>
            <a:cxnLst/>
            <a:rect l="l" t="t" r="r" b="b"/>
            <a:pathLst>
              <a:path w="1594008" h="1826284">
                <a:moveTo>
                  <a:pt x="0" y="0"/>
                </a:moveTo>
                <a:lnTo>
                  <a:pt x="1594008" y="0"/>
                </a:lnTo>
                <a:lnTo>
                  <a:pt x="1594008" y="1826284"/>
                </a:lnTo>
                <a:lnTo>
                  <a:pt x="0" y="182628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826714" y="4162325"/>
            <a:ext cx="7898425" cy="3423713"/>
          </a:xfrm>
          <a:custGeom>
            <a:avLst/>
            <a:gdLst/>
            <a:ahLst/>
            <a:cxnLst/>
            <a:rect l="l" t="t" r="r" b="b"/>
            <a:pathLst>
              <a:path w="7898425" h="3423713">
                <a:moveTo>
                  <a:pt x="0" y="0"/>
                </a:moveTo>
                <a:lnTo>
                  <a:pt x="7898426" y="0"/>
                </a:lnTo>
                <a:lnTo>
                  <a:pt x="7898426" y="3423712"/>
                </a:lnTo>
                <a:lnTo>
                  <a:pt x="0" y="34237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5612" t="-79811" r="-9733" b="-19809"/>
            </a:stretch>
          </a:blipFill>
          <a:ln w="38100" cap="sq">
            <a:solidFill>
              <a:srgbClr val="FFFFFF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Box 20"/>
          <p:cNvSpPr txBox="1"/>
          <p:nvPr/>
        </p:nvSpPr>
        <p:spPr>
          <a:xfrm>
            <a:off x="5495665" y="1056677"/>
            <a:ext cx="9126748" cy="8944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6899"/>
              </a:lnSpc>
              <a:spcBef>
                <a:spcPct val="0"/>
              </a:spcBef>
            </a:pPr>
            <a:r>
              <a:rPr lang="en-US" sz="5999" b="1" spc="263" dirty="0" err="1">
                <a:solidFill>
                  <a:srgbClr val="0039CD"/>
                </a:solidFill>
                <a:latin typeface="Petchlamoon Medium"/>
                <a:ea typeface="Petchlamoon Medium"/>
                <a:cs typeface="Petchlamoon Medium"/>
                <a:sym typeface="Petchlamoon Medium"/>
              </a:rPr>
              <a:t>คุณธรรมเป้าหมาย</a:t>
            </a:r>
            <a:endParaRPr lang="en-US" sz="5999" b="1" spc="263" dirty="0">
              <a:solidFill>
                <a:srgbClr val="0039CD"/>
              </a:solidFill>
              <a:latin typeface="Petchlamoon Medium"/>
              <a:ea typeface="Petchlamoon Medium"/>
              <a:cs typeface="Petchlamoon Medium"/>
              <a:sym typeface="Petchlamoon Medium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5600968" y="1649785"/>
            <a:ext cx="6836795" cy="8417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86"/>
              </a:lnSpc>
            </a:pPr>
            <a:r>
              <a:rPr lang="en-US" sz="4657" b="1" spc="93">
                <a:solidFill>
                  <a:srgbClr val="0039CD"/>
                </a:solidFill>
                <a:latin typeface="เอฟซี มินิมอล Bold"/>
                <a:ea typeface="เอฟซี มินิมอล Bold"/>
                <a:cs typeface="เอฟซี มินิมอล Bold"/>
                <a:sym typeface="เอฟซี มินิมอล Bold"/>
              </a:rPr>
              <a:t>ปีงบประมาณ 2569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269496" y="5078553"/>
            <a:ext cx="7188628" cy="2110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03"/>
              </a:lnSpc>
            </a:pPr>
            <a:r>
              <a:rPr lang="en-US" sz="3600" b="1">
                <a:solidFill>
                  <a:srgbClr val="6B7280"/>
                </a:solidFill>
                <a:latin typeface="TH Sarabun New" panose="020B0500040200020003" pitchFamily="34" charset="-34"/>
                <a:ea typeface="DM Sans Bold"/>
                <a:cs typeface="TH Sarabun New" panose="020B0500040200020003" pitchFamily="34" charset="-34"/>
                <a:sym typeface="DM Sans Bold"/>
              </a:rPr>
              <a:t>กิจกรรมประกาศเจตนารมณ์ต่อต้านทุจริจและขับเคลื่อนหน่วยงานให้เป็นองค์กรคุณธรรมต้นแบบปีงบประมาณ 2569</a:t>
            </a:r>
          </a:p>
          <a:p>
            <a:pPr algn="ctr">
              <a:lnSpc>
                <a:spcPts val="4103"/>
              </a:lnSpc>
            </a:pPr>
            <a:endParaRPr lang="en-US" sz="3600" b="1">
              <a:solidFill>
                <a:srgbClr val="6B7280"/>
              </a:solidFill>
              <a:latin typeface="TH Sarabun New" panose="020B0500040200020003" pitchFamily="34" charset="-34"/>
              <a:ea typeface="DM Sans Bold"/>
              <a:cs typeface="TH Sarabun New" panose="020B0500040200020003" pitchFamily="34" charset="-34"/>
              <a:sym typeface="DM Sans Bold"/>
            </a:endParaRP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839668">
            <a:off x="-972441" y="-2058614"/>
            <a:ext cx="20232883" cy="14404229"/>
          </a:xfrm>
          <a:custGeom>
            <a:avLst/>
            <a:gdLst/>
            <a:ahLst/>
            <a:cxnLst/>
            <a:rect l="l" t="t" r="r" b="b"/>
            <a:pathLst>
              <a:path w="20232883" h="14404229">
                <a:moveTo>
                  <a:pt x="2487688" y="0"/>
                </a:moveTo>
                <a:lnTo>
                  <a:pt x="20232882" y="4422556"/>
                </a:lnTo>
                <a:lnTo>
                  <a:pt x="17745194" y="14404228"/>
                </a:lnTo>
                <a:lnTo>
                  <a:pt x="0" y="9981672"/>
                </a:lnTo>
                <a:lnTo>
                  <a:pt x="2487688" y="0"/>
                </a:lnTo>
                <a:close/>
              </a:path>
            </a:pathLst>
          </a:custGeom>
          <a:blipFill>
            <a:blip r:embed="rId2"/>
            <a:stretch>
              <a:fillRect l="-959" t="-13155" b="-8728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-861103" y="6574461"/>
            <a:ext cx="19598341" cy="4185774"/>
            <a:chOff x="0" y="0"/>
            <a:chExt cx="26131121" cy="5581032"/>
          </a:xfrm>
        </p:grpSpPr>
        <p:sp>
          <p:nvSpPr>
            <p:cNvPr id="4" name="Freeform 4"/>
            <p:cNvSpPr/>
            <p:nvPr/>
          </p:nvSpPr>
          <p:spPr>
            <a:xfrm rot="-94123">
              <a:off x="44080" y="1999400"/>
              <a:ext cx="13220716" cy="3401303"/>
            </a:xfrm>
            <a:custGeom>
              <a:avLst/>
              <a:gdLst/>
              <a:ahLst/>
              <a:cxnLst/>
              <a:rect l="l" t="t" r="r" b="b"/>
              <a:pathLst>
                <a:path w="13220716" h="3401303">
                  <a:moveTo>
                    <a:pt x="0" y="0"/>
                  </a:moveTo>
                  <a:lnTo>
                    <a:pt x="13220716" y="0"/>
                  </a:lnTo>
                  <a:lnTo>
                    <a:pt x="13220716" y="3401303"/>
                  </a:lnTo>
                  <a:lnTo>
                    <a:pt x="0" y="3401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10598760" y="1970351"/>
              <a:ext cx="13220716" cy="3401303"/>
            </a:xfrm>
            <a:custGeom>
              <a:avLst/>
              <a:gdLst/>
              <a:ahLst/>
              <a:cxnLst/>
              <a:rect l="l" t="t" r="r" b="b"/>
              <a:pathLst>
                <a:path w="13220716" h="3401303">
                  <a:moveTo>
                    <a:pt x="0" y="0"/>
                  </a:moveTo>
                  <a:lnTo>
                    <a:pt x="13220716" y="0"/>
                  </a:lnTo>
                  <a:lnTo>
                    <a:pt x="13220716" y="3401303"/>
                  </a:lnTo>
                  <a:lnTo>
                    <a:pt x="0" y="3401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74558">
              <a:off x="54520" y="616033"/>
              <a:ext cx="11256230" cy="4634112"/>
            </a:xfrm>
            <a:custGeom>
              <a:avLst/>
              <a:gdLst/>
              <a:ahLst/>
              <a:cxnLst/>
              <a:rect l="l" t="t" r="r" b="b"/>
              <a:pathLst>
                <a:path w="11256230" h="4634112">
                  <a:moveTo>
                    <a:pt x="0" y="0"/>
                  </a:moveTo>
                  <a:lnTo>
                    <a:pt x="11256230" y="0"/>
                  </a:lnTo>
                  <a:lnTo>
                    <a:pt x="11256230" y="4634112"/>
                  </a:lnTo>
                  <a:lnTo>
                    <a:pt x="0" y="46341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flipH="1">
              <a:off x="13471082" y="0"/>
              <a:ext cx="12660039" cy="5206441"/>
            </a:xfrm>
            <a:custGeom>
              <a:avLst/>
              <a:gdLst/>
              <a:ahLst/>
              <a:cxnLst/>
              <a:rect l="l" t="t" r="r" b="b"/>
              <a:pathLst>
                <a:path w="12660039" h="5206441">
                  <a:moveTo>
                    <a:pt x="12660039" y="0"/>
                  </a:moveTo>
                  <a:lnTo>
                    <a:pt x="0" y="0"/>
                  </a:lnTo>
                  <a:lnTo>
                    <a:pt x="0" y="5206441"/>
                  </a:lnTo>
                  <a:lnTo>
                    <a:pt x="12660039" y="5206441"/>
                  </a:lnTo>
                  <a:lnTo>
                    <a:pt x="12660039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 8"/>
          <p:cNvSpPr/>
          <p:nvPr/>
        </p:nvSpPr>
        <p:spPr>
          <a:xfrm rot="-104709">
            <a:off x="14662746" y="5072814"/>
            <a:ext cx="1157001" cy="1052069"/>
          </a:xfrm>
          <a:custGeom>
            <a:avLst/>
            <a:gdLst/>
            <a:ahLst/>
            <a:cxnLst/>
            <a:rect l="l" t="t" r="r" b="b"/>
            <a:pathLst>
              <a:path w="1157001" h="1052069">
                <a:moveTo>
                  <a:pt x="0" y="0"/>
                </a:moveTo>
                <a:lnTo>
                  <a:pt x="1157001" y="0"/>
                </a:lnTo>
                <a:lnTo>
                  <a:pt x="1157001" y="1052069"/>
                </a:lnTo>
                <a:lnTo>
                  <a:pt x="0" y="105206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4148" b="-414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104709" flipH="1">
            <a:off x="5064452" y="3209903"/>
            <a:ext cx="1157001" cy="1052069"/>
          </a:xfrm>
          <a:custGeom>
            <a:avLst/>
            <a:gdLst/>
            <a:ahLst/>
            <a:cxnLst/>
            <a:rect l="l" t="t" r="r" b="b"/>
            <a:pathLst>
              <a:path w="1157001" h="1052069">
                <a:moveTo>
                  <a:pt x="1157001" y="0"/>
                </a:moveTo>
                <a:lnTo>
                  <a:pt x="0" y="0"/>
                </a:lnTo>
                <a:lnTo>
                  <a:pt x="0" y="1052069"/>
                </a:lnTo>
                <a:lnTo>
                  <a:pt x="1157001" y="1052069"/>
                </a:lnTo>
                <a:lnTo>
                  <a:pt x="1157001" y="0"/>
                </a:lnTo>
                <a:close/>
              </a:path>
            </a:pathLst>
          </a:custGeom>
          <a:blipFill>
            <a:blip r:embed="rId5"/>
            <a:stretch>
              <a:fillRect t="-4148" b="-414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1785188" y="4582533"/>
            <a:ext cx="7715530" cy="2873047"/>
            <a:chOff x="0" y="0"/>
            <a:chExt cx="1930959" cy="71903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930959" cy="719035"/>
            </a:xfrm>
            <a:custGeom>
              <a:avLst/>
              <a:gdLst/>
              <a:ahLst/>
              <a:cxnLst/>
              <a:rect l="l" t="t" r="r" b="b"/>
              <a:pathLst>
                <a:path w="1930959" h="719035">
                  <a:moveTo>
                    <a:pt x="50171" y="0"/>
                  </a:moveTo>
                  <a:lnTo>
                    <a:pt x="1880788" y="0"/>
                  </a:lnTo>
                  <a:cubicBezTo>
                    <a:pt x="1894095" y="0"/>
                    <a:pt x="1906856" y="5286"/>
                    <a:pt x="1916265" y="14695"/>
                  </a:cubicBezTo>
                  <a:cubicBezTo>
                    <a:pt x="1925674" y="24104"/>
                    <a:pt x="1930959" y="36865"/>
                    <a:pt x="1930959" y="50171"/>
                  </a:cubicBezTo>
                  <a:lnTo>
                    <a:pt x="1930959" y="668864"/>
                  </a:lnTo>
                  <a:cubicBezTo>
                    <a:pt x="1930959" y="682170"/>
                    <a:pt x="1925674" y="694932"/>
                    <a:pt x="1916265" y="704340"/>
                  </a:cubicBezTo>
                  <a:cubicBezTo>
                    <a:pt x="1906856" y="713749"/>
                    <a:pt x="1894095" y="719035"/>
                    <a:pt x="1880788" y="719035"/>
                  </a:cubicBezTo>
                  <a:lnTo>
                    <a:pt x="50171" y="719035"/>
                  </a:lnTo>
                  <a:cubicBezTo>
                    <a:pt x="36865" y="719035"/>
                    <a:pt x="24104" y="713749"/>
                    <a:pt x="14695" y="704340"/>
                  </a:cubicBezTo>
                  <a:cubicBezTo>
                    <a:pt x="5286" y="694932"/>
                    <a:pt x="0" y="682170"/>
                    <a:pt x="0" y="668864"/>
                  </a:cubicBezTo>
                  <a:lnTo>
                    <a:pt x="0" y="50171"/>
                  </a:lnTo>
                  <a:cubicBezTo>
                    <a:pt x="0" y="36865"/>
                    <a:pt x="5286" y="24104"/>
                    <a:pt x="14695" y="14695"/>
                  </a:cubicBezTo>
                  <a:cubicBezTo>
                    <a:pt x="24104" y="5286"/>
                    <a:pt x="36865" y="0"/>
                    <a:pt x="50171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930959" cy="7571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407444" y="2988661"/>
            <a:ext cx="4383372" cy="1494552"/>
            <a:chOff x="0" y="0"/>
            <a:chExt cx="5844497" cy="1992737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5844497" cy="1992737"/>
              <a:chOff x="0" y="0"/>
              <a:chExt cx="694041" cy="23664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694041" cy="236640"/>
              </a:xfrm>
              <a:custGeom>
                <a:avLst/>
                <a:gdLst/>
                <a:ahLst/>
                <a:cxnLst/>
                <a:rect l="l" t="t" r="r" b="b"/>
                <a:pathLst>
                  <a:path w="694041" h="236640">
                    <a:moveTo>
                      <a:pt x="88310" y="0"/>
                    </a:moveTo>
                    <a:lnTo>
                      <a:pt x="605731" y="0"/>
                    </a:lnTo>
                    <a:cubicBezTo>
                      <a:pt x="629152" y="0"/>
                      <a:pt x="651614" y="9304"/>
                      <a:pt x="668176" y="25865"/>
                    </a:cubicBezTo>
                    <a:cubicBezTo>
                      <a:pt x="684737" y="42427"/>
                      <a:pt x="694041" y="64889"/>
                      <a:pt x="694041" y="88310"/>
                    </a:cubicBezTo>
                    <a:lnTo>
                      <a:pt x="694041" y="148330"/>
                    </a:lnTo>
                    <a:cubicBezTo>
                      <a:pt x="694041" y="171751"/>
                      <a:pt x="684737" y="194213"/>
                      <a:pt x="668176" y="210775"/>
                    </a:cubicBezTo>
                    <a:cubicBezTo>
                      <a:pt x="651614" y="227336"/>
                      <a:pt x="629152" y="236640"/>
                      <a:pt x="605731" y="236640"/>
                    </a:cubicBezTo>
                    <a:lnTo>
                      <a:pt x="88310" y="236640"/>
                    </a:lnTo>
                    <a:cubicBezTo>
                      <a:pt x="39538" y="236640"/>
                      <a:pt x="0" y="197102"/>
                      <a:pt x="0" y="148330"/>
                    </a:cubicBezTo>
                    <a:lnTo>
                      <a:pt x="0" y="88310"/>
                    </a:lnTo>
                    <a:cubicBezTo>
                      <a:pt x="0" y="64889"/>
                      <a:pt x="9304" y="42427"/>
                      <a:pt x="25865" y="25865"/>
                    </a:cubicBezTo>
                    <a:cubicBezTo>
                      <a:pt x="42427" y="9304"/>
                      <a:pt x="64889" y="0"/>
                      <a:pt x="88310" y="0"/>
                    </a:cubicBezTo>
                    <a:close/>
                  </a:path>
                </a:pathLst>
              </a:custGeom>
              <a:solidFill>
                <a:srgbClr val="F59E0B"/>
              </a:solidFill>
            </p:spPr>
            <p:txBody>
              <a:bodyPr/>
              <a:lstStyle/>
              <a:p>
                <a:endParaRPr lang="en-US" sz="3200">
                  <a:latin typeface="TH Sarabun New" panose="020B0500040200020003" pitchFamily="34" charset="-34"/>
                  <a:cs typeface="TH Sarabun New" panose="020B0500040200020003" pitchFamily="34" charset="-34"/>
                </a:endParaRPr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0" y="-38100"/>
                <a:ext cx="694041" cy="27474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 sz="3200">
                  <a:latin typeface="TH Sarabun New" panose="020B0500040200020003" pitchFamily="34" charset="-34"/>
                  <a:cs typeface="TH Sarabun New" panose="020B0500040200020003" pitchFamily="34" charset="-34"/>
                </a:endParaRPr>
              </a:p>
            </p:txBody>
          </p:sp>
        </p:grpSp>
        <p:sp>
          <p:nvSpPr>
            <p:cNvPr id="17" name="TextBox 17"/>
            <p:cNvSpPr txBox="1"/>
            <p:nvPr/>
          </p:nvSpPr>
          <p:spPr>
            <a:xfrm>
              <a:off x="970724" y="309677"/>
              <a:ext cx="3922719" cy="14721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621"/>
                </a:lnSpc>
              </a:pPr>
              <a:r>
                <a:rPr lang="en-US" sz="7200" b="1" dirty="0" err="1">
                  <a:solidFill>
                    <a:srgbClr val="FFFFFF"/>
                  </a:solidFill>
                  <a:latin typeface="TH Sarabun New" panose="020B0500040200020003" pitchFamily="34" charset="-34"/>
                  <a:ea typeface="DM Sans Bold"/>
                  <a:cs typeface="TH Sarabun New" panose="020B0500040200020003" pitchFamily="34" charset="-34"/>
                  <a:sym typeface="DM Sans Bold"/>
                </a:rPr>
                <a:t>จิตอาสา</a:t>
              </a:r>
              <a:endParaRPr lang="en-US" sz="7200" b="1" dirty="0">
                <a:solidFill>
                  <a:srgbClr val="FFFFFF"/>
                </a:solidFill>
                <a:latin typeface="TH Sarabun New" panose="020B0500040200020003" pitchFamily="34" charset="-34"/>
                <a:ea typeface="DM Sans Bold"/>
                <a:cs typeface="TH Sarabun New" panose="020B0500040200020003" pitchFamily="34" charset="-34"/>
                <a:sym typeface="DM Sans Bold"/>
              </a:endParaRPr>
            </a:p>
          </p:txBody>
        </p:sp>
      </p:grpSp>
      <p:sp>
        <p:nvSpPr>
          <p:cNvPr id="18" name="Freeform 18"/>
          <p:cNvSpPr/>
          <p:nvPr/>
        </p:nvSpPr>
        <p:spPr>
          <a:xfrm>
            <a:off x="16362490" y="330516"/>
            <a:ext cx="1594008" cy="1826284"/>
          </a:xfrm>
          <a:custGeom>
            <a:avLst/>
            <a:gdLst/>
            <a:ahLst/>
            <a:cxnLst/>
            <a:rect l="l" t="t" r="r" b="b"/>
            <a:pathLst>
              <a:path w="1594008" h="1826284">
                <a:moveTo>
                  <a:pt x="0" y="0"/>
                </a:moveTo>
                <a:lnTo>
                  <a:pt x="1594008" y="0"/>
                </a:lnTo>
                <a:lnTo>
                  <a:pt x="1594008" y="1826284"/>
                </a:lnTo>
                <a:lnTo>
                  <a:pt x="0" y="182628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10375729" y="2622298"/>
            <a:ext cx="5886955" cy="4415216"/>
          </a:xfrm>
          <a:custGeom>
            <a:avLst/>
            <a:gdLst/>
            <a:ahLst/>
            <a:cxnLst/>
            <a:rect l="l" t="t" r="r" b="b"/>
            <a:pathLst>
              <a:path w="5886955" h="4415216">
                <a:moveTo>
                  <a:pt x="0" y="0"/>
                </a:moveTo>
                <a:lnTo>
                  <a:pt x="5886955" y="0"/>
                </a:lnTo>
                <a:lnTo>
                  <a:pt x="5886955" y="4415216"/>
                </a:lnTo>
                <a:lnTo>
                  <a:pt x="0" y="44152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>
            <a:off x="10197305" y="7181119"/>
            <a:ext cx="2691802" cy="2481095"/>
          </a:xfrm>
          <a:custGeom>
            <a:avLst/>
            <a:gdLst/>
            <a:ahLst/>
            <a:cxnLst/>
            <a:rect l="l" t="t" r="r" b="b"/>
            <a:pathLst>
              <a:path w="2691802" h="2481095">
                <a:moveTo>
                  <a:pt x="0" y="0"/>
                </a:moveTo>
                <a:lnTo>
                  <a:pt x="2691802" y="0"/>
                </a:lnTo>
                <a:lnTo>
                  <a:pt x="2691802" y="2481096"/>
                </a:lnTo>
                <a:lnTo>
                  <a:pt x="0" y="248109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43623" r="-19743" b="-2955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>
            <a:off x="13048801" y="7176387"/>
            <a:ext cx="3313689" cy="2485828"/>
          </a:xfrm>
          <a:custGeom>
            <a:avLst/>
            <a:gdLst/>
            <a:ahLst/>
            <a:cxnLst/>
            <a:rect l="l" t="t" r="r" b="b"/>
            <a:pathLst>
              <a:path w="3313689" h="2485828">
                <a:moveTo>
                  <a:pt x="0" y="0"/>
                </a:moveTo>
                <a:lnTo>
                  <a:pt x="3313689" y="0"/>
                </a:lnTo>
                <a:lnTo>
                  <a:pt x="3313689" y="2485828"/>
                </a:lnTo>
                <a:lnTo>
                  <a:pt x="0" y="248582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TextBox 22"/>
          <p:cNvSpPr txBox="1"/>
          <p:nvPr/>
        </p:nvSpPr>
        <p:spPr>
          <a:xfrm>
            <a:off x="5351252" y="788701"/>
            <a:ext cx="9295742" cy="8944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6899"/>
              </a:lnSpc>
              <a:spcBef>
                <a:spcPct val="0"/>
              </a:spcBef>
            </a:pPr>
            <a:r>
              <a:rPr lang="en-US" sz="5999" b="1" spc="263" dirty="0" err="1">
                <a:solidFill>
                  <a:srgbClr val="0039CD"/>
                </a:solidFill>
                <a:latin typeface="Petchlamoon Medium"/>
                <a:ea typeface="Petchlamoon Medium"/>
                <a:cs typeface="Petchlamoon Medium"/>
                <a:sym typeface="Petchlamoon Medium"/>
              </a:rPr>
              <a:t>คุณธรรมเป้าหมาย</a:t>
            </a:r>
            <a:endParaRPr lang="en-US" sz="5999" b="1" spc="263" dirty="0">
              <a:solidFill>
                <a:srgbClr val="0039CD"/>
              </a:solidFill>
              <a:latin typeface="Petchlamoon Medium"/>
              <a:ea typeface="Petchlamoon Medium"/>
              <a:cs typeface="Petchlamoon Medium"/>
              <a:sym typeface="Petchlamoon Medium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5600968" y="1649785"/>
            <a:ext cx="6836795" cy="8417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86"/>
              </a:lnSpc>
            </a:pPr>
            <a:r>
              <a:rPr lang="en-US" sz="4657" b="1" spc="93" dirty="0" err="1">
                <a:solidFill>
                  <a:srgbClr val="0039CD"/>
                </a:solidFill>
                <a:latin typeface="เอฟซี มินิมอล Bold"/>
                <a:ea typeface="เอฟซี มินิมอล Bold"/>
                <a:cs typeface="เอฟซี มินิมอล Bold"/>
                <a:sym typeface="เอฟซี มินิมอล Bold"/>
              </a:rPr>
              <a:t>ปีงบประมาณ</a:t>
            </a:r>
            <a:r>
              <a:rPr lang="en-US" sz="4657" b="1" spc="93" dirty="0">
                <a:solidFill>
                  <a:srgbClr val="0039CD"/>
                </a:solidFill>
                <a:latin typeface="เอฟซี มินิมอล Bold"/>
                <a:ea typeface="เอฟซี มินิมอล Bold"/>
                <a:cs typeface="เอฟซี มินิมอล Bold"/>
                <a:sym typeface="เอฟซี มินิมอล Bold"/>
              </a:rPr>
              <a:t> 2569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394401" y="4822729"/>
            <a:ext cx="6276064" cy="563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03"/>
              </a:lnSpc>
            </a:pPr>
            <a:r>
              <a:rPr lang="en-US" sz="4400" b="1">
                <a:solidFill>
                  <a:srgbClr val="6B7280"/>
                </a:solidFill>
                <a:latin typeface="TH Sarabun New" panose="020B0500040200020003" pitchFamily="34" charset="-34"/>
                <a:ea typeface="DM Sans Bold"/>
                <a:cs typeface="TH Sarabun New" panose="020B0500040200020003" pitchFamily="34" charset="-34"/>
                <a:sym typeface="DM Sans Bold"/>
              </a:rPr>
              <a:t>กิจกรรม จิตอาสาของบึลากร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707888" y="5385563"/>
            <a:ext cx="5248178" cy="1725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03243" lvl="1" indent="-251622" algn="l">
              <a:lnSpc>
                <a:spcPts val="3263"/>
              </a:lnSpc>
              <a:buFont typeface="Arial"/>
              <a:buChar char="•"/>
            </a:pPr>
            <a:r>
              <a:rPr lang="en-US" sz="3600" dirty="0" err="1">
                <a:solidFill>
                  <a:srgbClr val="6B7280"/>
                </a:solidFill>
                <a:latin typeface="TH Sarabun New" panose="020B0500040200020003" pitchFamily="34" charset="-34"/>
                <a:ea typeface="DM Sans"/>
                <a:cs typeface="TH Sarabun New" panose="020B0500040200020003" pitchFamily="34" charset="-34"/>
                <a:sym typeface="DM Sans"/>
              </a:rPr>
              <a:t>กิจกรรม</a:t>
            </a:r>
            <a:r>
              <a:rPr lang="en-US" sz="3600" dirty="0">
                <a:solidFill>
                  <a:srgbClr val="6B7280"/>
                </a:solidFill>
                <a:latin typeface="TH Sarabun New" panose="020B0500040200020003" pitchFamily="34" charset="-34"/>
                <a:ea typeface="DM Sans"/>
                <a:cs typeface="TH Sarabun New" panose="020B0500040200020003" pitchFamily="34" charset="-34"/>
                <a:sym typeface="DM Sans"/>
              </a:rPr>
              <a:t> 5 ส</a:t>
            </a:r>
          </a:p>
          <a:p>
            <a:pPr marL="503243" lvl="1" indent="-251622" algn="l">
              <a:lnSpc>
                <a:spcPts val="3263"/>
              </a:lnSpc>
              <a:buFont typeface="Arial"/>
              <a:buChar char="•"/>
            </a:pPr>
            <a:r>
              <a:rPr lang="en-US" sz="3600" dirty="0" err="1">
                <a:solidFill>
                  <a:srgbClr val="6B7280"/>
                </a:solidFill>
                <a:latin typeface="TH Sarabun New" panose="020B0500040200020003" pitchFamily="34" charset="-34"/>
                <a:ea typeface="DM Sans"/>
                <a:cs typeface="TH Sarabun New" panose="020B0500040200020003" pitchFamily="34" charset="-34"/>
                <a:sym typeface="DM Sans"/>
              </a:rPr>
              <a:t>เก็บขยะขึ้นดอยสุเทพ</a:t>
            </a:r>
            <a:endParaRPr lang="en-US" sz="3600" dirty="0">
              <a:solidFill>
                <a:srgbClr val="6B7280"/>
              </a:solidFill>
              <a:latin typeface="TH Sarabun New" panose="020B0500040200020003" pitchFamily="34" charset="-34"/>
              <a:ea typeface="DM Sans"/>
              <a:cs typeface="TH Sarabun New" panose="020B0500040200020003" pitchFamily="34" charset="-34"/>
              <a:sym typeface="DM Sans"/>
            </a:endParaRPr>
          </a:p>
          <a:p>
            <a:pPr marL="503243" lvl="1" indent="-251622" algn="l">
              <a:lnSpc>
                <a:spcPts val="3263"/>
              </a:lnSpc>
              <a:buFont typeface="Arial"/>
              <a:buChar char="•"/>
            </a:pPr>
            <a:r>
              <a:rPr lang="en-US" sz="3600" dirty="0" err="1">
                <a:solidFill>
                  <a:srgbClr val="6B7280"/>
                </a:solidFill>
                <a:latin typeface="TH Sarabun New" panose="020B0500040200020003" pitchFamily="34" charset="-34"/>
                <a:ea typeface="DM Sans"/>
                <a:cs typeface="TH Sarabun New" panose="020B0500040200020003" pitchFamily="34" charset="-34"/>
                <a:sym typeface="DM Sans"/>
              </a:rPr>
              <a:t>ร่วมออกบูธให้ความรู้ในกิจกรรมต่างๆภายในเขตสุขภาพที่</a:t>
            </a:r>
            <a:r>
              <a:rPr lang="en-US" sz="3600" dirty="0">
                <a:solidFill>
                  <a:srgbClr val="6B7280"/>
                </a:solidFill>
                <a:latin typeface="TH Sarabun New" panose="020B0500040200020003" pitchFamily="34" charset="-34"/>
                <a:ea typeface="DM Sans"/>
                <a:cs typeface="TH Sarabun New" panose="020B0500040200020003" pitchFamily="34" charset="-34"/>
                <a:sym typeface="DM Sans"/>
              </a:rPr>
              <a:t> 1</a:t>
            </a: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839668">
            <a:off x="-972441" y="-2058614"/>
            <a:ext cx="20232883" cy="14404229"/>
          </a:xfrm>
          <a:custGeom>
            <a:avLst/>
            <a:gdLst/>
            <a:ahLst/>
            <a:cxnLst/>
            <a:rect l="l" t="t" r="r" b="b"/>
            <a:pathLst>
              <a:path w="20232883" h="14404229">
                <a:moveTo>
                  <a:pt x="2487688" y="0"/>
                </a:moveTo>
                <a:lnTo>
                  <a:pt x="20232882" y="4422556"/>
                </a:lnTo>
                <a:lnTo>
                  <a:pt x="17745194" y="14404228"/>
                </a:lnTo>
                <a:lnTo>
                  <a:pt x="0" y="9981672"/>
                </a:lnTo>
                <a:lnTo>
                  <a:pt x="2487688" y="0"/>
                </a:lnTo>
                <a:close/>
              </a:path>
            </a:pathLst>
          </a:custGeom>
          <a:blipFill>
            <a:blip r:embed="rId2"/>
            <a:stretch>
              <a:fillRect l="-959" t="-13155" b="-87285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-861103" y="6574461"/>
            <a:ext cx="19598341" cy="4185774"/>
            <a:chOff x="0" y="0"/>
            <a:chExt cx="26131121" cy="5581032"/>
          </a:xfrm>
        </p:grpSpPr>
        <p:sp>
          <p:nvSpPr>
            <p:cNvPr id="4" name="Freeform 4"/>
            <p:cNvSpPr/>
            <p:nvPr/>
          </p:nvSpPr>
          <p:spPr>
            <a:xfrm rot="-94123">
              <a:off x="44080" y="1999400"/>
              <a:ext cx="13220716" cy="3401303"/>
            </a:xfrm>
            <a:custGeom>
              <a:avLst/>
              <a:gdLst/>
              <a:ahLst/>
              <a:cxnLst/>
              <a:rect l="l" t="t" r="r" b="b"/>
              <a:pathLst>
                <a:path w="13220716" h="3401303">
                  <a:moveTo>
                    <a:pt x="0" y="0"/>
                  </a:moveTo>
                  <a:lnTo>
                    <a:pt x="13220716" y="0"/>
                  </a:lnTo>
                  <a:lnTo>
                    <a:pt x="13220716" y="3401303"/>
                  </a:lnTo>
                  <a:lnTo>
                    <a:pt x="0" y="3401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10598760" y="1970351"/>
              <a:ext cx="13220716" cy="3401303"/>
            </a:xfrm>
            <a:custGeom>
              <a:avLst/>
              <a:gdLst/>
              <a:ahLst/>
              <a:cxnLst/>
              <a:rect l="l" t="t" r="r" b="b"/>
              <a:pathLst>
                <a:path w="13220716" h="3401303">
                  <a:moveTo>
                    <a:pt x="0" y="0"/>
                  </a:moveTo>
                  <a:lnTo>
                    <a:pt x="13220716" y="0"/>
                  </a:lnTo>
                  <a:lnTo>
                    <a:pt x="13220716" y="3401303"/>
                  </a:lnTo>
                  <a:lnTo>
                    <a:pt x="0" y="34013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74558">
              <a:off x="54520" y="616033"/>
              <a:ext cx="11256230" cy="4634112"/>
            </a:xfrm>
            <a:custGeom>
              <a:avLst/>
              <a:gdLst/>
              <a:ahLst/>
              <a:cxnLst/>
              <a:rect l="l" t="t" r="r" b="b"/>
              <a:pathLst>
                <a:path w="11256230" h="4634112">
                  <a:moveTo>
                    <a:pt x="0" y="0"/>
                  </a:moveTo>
                  <a:lnTo>
                    <a:pt x="11256230" y="0"/>
                  </a:lnTo>
                  <a:lnTo>
                    <a:pt x="11256230" y="4634112"/>
                  </a:lnTo>
                  <a:lnTo>
                    <a:pt x="0" y="46341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flipH="1">
              <a:off x="13471082" y="0"/>
              <a:ext cx="12660039" cy="5206441"/>
            </a:xfrm>
            <a:custGeom>
              <a:avLst/>
              <a:gdLst/>
              <a:ahLst/>
              <a:cxnLst/>
              <a:rect l="l" t="t" r="r" b="b"/>
              <a:pathLst>
                <a:path w="12660039" h="5206441">
                  <a:moveTo>
                    <a:pt x="12660039" y="0"/>
                  </a:moveTo>
                  <a:lnTo>
                    <a:pt x="0" y="0"/>
                  </a:lnTo>
                  <a:lnTo>
                    <a:pt x="0" y="5206441"/>
                  </a:lnTo>
                  <a:lnTo>
                    <a:pt x="12660039" y="5206441"/>
                  </a:lnTo>
                  <a:lnTo>
                    <a:pt x="12660039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 8"/>
          <p:cNvSpPr/>
          <p:nvPr/>
        </p:nvSpPr>
        <p:spPr>
          <a:xfrm rot="-104709">
            <a:off x="14662746" y="5072814"/>
            <a:ext cx="1157001" cy="1052069"/>
          </a:xfrm>
          <a:custGeom>
            <a:avLst/>
            <a:gdLst/>
            <a:ahLst/>
            <a:cxnLst/>
            <a:rect l="l" t="t" r="r" b="b"/>
            <a:pathLst>
              <a:path w="1157001" h="1052069">
                <a:moveTo>
                  <a:pt x="0" y="0"/>
                </a:moveTo>
                <a:lnTo>
                  <a:pt x="1157001" y="0"/>
                </a:lnTo>
                <a:lnTo>
                  <a:pt x="1157001" y="1052069"/>
                </a:lnTo>
                <a:lnTo>
                  <a:pt x="0" y="105206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4148" b="-414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 rot="-104709" flipH="1">
            <a:off x="5064452" y="3209903"/>
            <a:ext cx="1157001" cy="1052069"/>
          </a:xfrm>
          <a:custGeom>
            <a:avLst/>
            <a:gdLst/>
            <a:ahLst/>
            <a:cxnLst/>
            <a:rect l="l" t="t" r="r" b="b"/>
            <a:pathLst>
              <a:path w="1157001" h="1052069">
                <a:moveTo>
                  <a:pt x="1157001" y="0"/>
                </a:moveTo>
                <a:lnTo>
                  <a:pt x="0" y="0"/>
                </a:lnTo>
                <a:lnTo>
                  <a:pt x="0" y="1052069"/>
                </a:lnTo>
                <a:lnTo>
                  <a:pt x="1157001" y="1052069"/>
                </a:lnTo>
                <a:lnTo>
                  <a:pt x="1157001" y="0"/>
                </a:lnTo>
                <a:close/>
              </a:path>
            </a:pathLst>
          </a:custGeom>
          <a:blipFill>
            <a:blip r:embed="rId5"/>
            <a:stretch>
              <a:fillRect t="-4148" b="-414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9006044" y="4554678"/>
            <a:ext cx="7715530" cy="2713805"/>
            <a:chOff x="0" y="0"/>
            <a:chExt cx="1930959" cy="67918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930959" cy="679182"/>
            </a:xfrm>
            <a:custGeom>
              <a:avLst/>
              <a:gdLst/>
              <a:ahLst/>
              <a:cxnLst/>
              <a:rect l="l" t="t" r="r" b="b"/>
              <a:pathLst>
                <a:path w="1930959" h="679182">
                  <a:moveTo>
                    <a:pt x="50171" y="0"/>
                  </a:moveTo>
                  <a:lnTo>
                    <a:pt x="1880788" y="0"/>
                  </a:lnTo>
                  <a:cubicBezTo>
                    <a:pt x="1894095" y="0"/>
                    <a:pt x="1906856" y="5286"/>
                    <a:pt x="1916265" y="14695"/>
                  </a:cubicBezTo>
                  <a:cubicBezTo>
                    <a:pt x="1925674" y="24104"/>
                    <a:pt x="1930959" y="36865"/>
                    <a:pt x="1930959" y="50171"/>
                  </a:cubicBezTo>
                  <a:lnTo>
                    <a:pt x="1930959" y="629011"/>
                  </a:lnTo>
                  <a:cubicBezTo>
                    <a:pt x="1930959" y="642317"/>
                    <a:pt x="1925674" y="655078"/>
                    <a:pt x="1916265" y="664487"/>
                  </a:cubicBezTo>
                  <a:cubicBezTo>
                    <a:pt x="1906856" y="673896"/>
                    <a:pt x="1894095" y="679182"/>
                    <a:pt x="1880788" y="679182"/>
                  </a:cubicBezTo>
                  <a:lnTo>
                    <a:pt x="50171" y="679182"/>
                  </a:lnTo>
                  <a:cubicBezTo>
                    <a:pt x="36865" y="679182"/>
                    <a:pt x="24104" y="673896"/>
                    <a:pt x="14695" y="664487"/>
                  </a:cubicBezTo>
                  <a:cubicBezTo>
                    <a:pt x="5286" y="655078"/>
                    <a:pt x="0" y="642317"/>
                    <a:pt x="0" y="629011"/>
                  </a:cubicBezTo>
                  <a:lnTo>
                    <a:pt x="0" y="50171"/>
                  </a:lnTo>
                  <a:cubicBezTo>
                    <a:pt x="0" y="36865"/>
                    <a:pt x="5286" y="24104"/>
                    <a:pt x="14695" y="14695"/>
                  </a:cubicBezTo>
                  <a:cubicBezTo>
                    <a:pt x="24104" y="5286"/>
                    <a:pt x="36865" y="0"/>
                    <a:pt x="50171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930959" cy="7172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1820266" y="3060126"/>
            <a:ext cx="4901308" cy="1494552"/>
            <a:chOff x="0" y="0"/>
            <a:chExt cx="6535078" cy="1992737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6535078" cy="1992737"/>
              <a:chOff x="0" y="0"/>
              <a:chExt cx="776049" cy="23664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776049" cy="236640"/>
              </a:xfrm>
              <a:custGeom>
                <a:avLst/>
                <a:gdLst/>
                <a:ahLst/>
                <a:cxnLst/>
                <a:rect l="l" t="t" r="r" b="b"/>
                <a:pathLst>
                  <a:path w="776049" h="236640">
                    <a:moveTo>
                      <a:pt x="78978" y="0"/>
                    </a:moveTo>
                    <a:lnTo>
                      <a:pt x="697071" y="0"/>
                    </a:lnTo>
                    <a:cubicBezTo>
                      <a:pt x="718017" y="0"/>
                      <a:pt x="738105" y="8321"/>
                      <a:pt x="752916" y="23132"/>
                    </a:cubicBezTo>
                    <a:cubicBezTo>
                      <a:pt x="767728" y="37943"/>
                      <a:pt x="776049" y="58032"/>
                      <a:pt x="776049" y="78978"/>
                    </a:cubicBezTo>
                    <a:lnTo>
                      <a:pt x="776049" y="157662"/>
                    </a:lnTo>
                    <a:cubicBezTo>
                      <a:pt x="776049" y="178608"/>
                      <a:pt x="767728" y="198697"/>
                      <a:pt x="752916" y="213508"/>
                    </a:cubicBezTo>
                    <a:cubicBezTo>
                      <a:pt x="738105" y="228319"/>
                      <a:pt x="718017" y="236640"/>
                      <a:pt x="697071" y="236640"/>
                    </a:cubicBezTo>
                    <a:lnTo>
                      <a:pt x="78978" y="236640"/>
                    </a:lnTo>
                    <a:cubicBezTo>
                      <a:pt x="35360" y="236640"/>
                      <a:pt x="0" y="201280"/>
                      <a:pt x="0" y="157662"/>
                    </a:cubicBezTo>
                    <a:lnTo>
                      <a:pt x="0" y="78978"/>
                    </a:lnTo>
                    <a:cubicBezTo>
                      <a:pt x="0" y="58032"/>
                      <a:pt x="8321" y="37943"/>
                      <a:pt x="23132" y="23132"/>
                    </a:cubicBezTo>
                    <a:cubicBezTo>
                      <a:pt x="37943" y="8321"/>
                      <a:pt x="58032" y="0"/>
                      <a:pt x="78978" y="0"/>
                    </a:cubicBezTo>
                    <a:close/>
                  </a:path>
                </a:pathLst>
              </a:custGeom>
              <a:solidFill>
                <a:srgbClr val="3B82F6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0" y="-38100"/>
                <a:ext cx="776049" cy="27474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7" name="TextBox 17"/>
            <p:cNvSpPr txBox="1"/>
            <p:nvPr/>
          </p:nvSpPr>
          <p:spPr>
            <a:xfrm>
              <a:off x="295616" y="309677"/>
              <a:ext cx="5508601" cy="14704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621"/>
                </a:lnSpc>
              </a:pPr>
              <a:r>
                <a:rPr lang="en-US" sz="7200" b="1" dirty="0" err="1">
                  <a:solidFill>
                    <a:srgbClr val="FFFFFF"/>
                  </a:solidFill>
                  <a:latin typeface="TH Sarabun New" panose="020B0500040200020003" pitchFamily="34" charset="-34"/>
                  <a:ea typeface="DM Sans Bold"/>
                  <a:cs typeface="TH Sarabun New" panose="020B0500040200020003" pitchFamily="34" charset="-34"/>
                  <a:sym typeface="DM Sans Bold"/>
                </a:rPr>
                <a:t>กตัญญู</a:t>
              </a:r>
              <a:endParaRPr lang="en-US" sz="6158" b="1" dirty="0">
                <a:solidFill>
                  <a:srgbClr val="FFFFFF"/>
                </a:solidFill>
                <a:latin typeface="TH Sarabun New" panose="020B0500040200020003" pitchFamily="34" charset="-34"/>
                <a:ea typeface="DM Sans Bold"/>
                <a:cs typeface="TH Sarabun New" panose="020B0500040200020003" pitchFamily="34" charset="-34"/>
                <a:sym typeface="DM Sans Bold"/>
              </a:endParaRPr>
            </a:p>
          </p:txBody>
        </p:sp>
      </p:grpSp>
      <p:sp>
        <p:nvSpPr>
          <p:cNvPr id="18" name="Freeform 18"/>
          <p:cNvSpPr/>
          <p:nvPr/>
        </p:nvSpPr>
        <p:spPr>
          <a:xfrm>
            <a:off x="16362490" y="330516"/>
            <a:ext cx="1594008" cy="1826284"/>
          </a:xfrm>
          <a:custGeom>
            <a:avLst/>
            <a:gdLst/>
            <a:ahLst/>
            <a:cxnLst/>
            <a:rect l="l" t="t" r="r" b="b"/>
            <a:pathLst>
              <a:path w="1594008" h="1826284">
                <a:moveTo>
                  <a:pt x="0" y="0"/>
                </a:moveTo>
                <a:lnTo>
                  <a:pt x="1594008" y="0"/>
                </a:lnTo>
                <a:lnTo>
                  <a:pt x="1594008" y="1826284"/>
                </a:lnTo>
                <a:lnTo>
                  <a:pt x="0" y="182628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3451768" y="5676513"/>
            <a:ext cx="2334969" cy="4149434"/>
          </a:xfrm>
          <a:custGeom>
            <a:avLst/>
            <a:gdLst/>
            <a:ahLst/>
            <a:cxnLst/>
            <a:rect l="l" t="t" r="r" b="b"/>
            <a:pathLst>
              <a:path w="2334969" h="4149434">
                <a:moveTo>
                  <a:pt x="0" y="0"/>
                </a:moveTo>
                <a:lnTo>
                  <a:pt x="2334969" y="0"/>
                </a:lnTo>
                <a:lnTo>
                  <a:pt x="2334969" y="4149434"/>
                </a:lnTo>
                <a:lnTo>
                  <a:pt x="0" y="414943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>
            <a:off x="5988313" y="5684887"/>
            <a:ext cx="2334969" cy="4149434"/>
          </a:xfrm>
          <a:custGeom>
            <a:avLst/>
            <a:gdLst/>
            <a:ahLst/>
            <a:cxnLst/>
            <a:rect l="l" t="t" r="r" b="b"/>
            <a:pathLst>
              <a:path w="2334969" h="4149434">
                <a:moveTo>
                  <a:pt x="0" y="0"/>
                </a:moveTo>
                <a:lnTo>
                  <a:pt x="2334968" y="0"/>
                </a:lnTo>
                <a:lnTo>
                  <a:pt x="2334968" y="4149434"/>
                </a:lnTo>
                <a:lnTo>
                  <a:pt x="0" y="414943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>
            <a:off x="3451768" y="2845249"/>
            <a:ext cx="4836778" cy="2721751"/>
          </a:xfrm>
          <a:custGeom>
            <a:avLst/>
            <a:gdLst/>
            <a:ahLst/>
            <a:cxnLst/>
            <a:rect l="l" t="t" r="r" b="b"/>
            <a:pathLst>
              <a:path w="4836778" h="2721751">
                <a:moveTo>
                  <a:pt x="0" y="0"/>
                </a:moveTo>
                <a:lnTo>
                  <a:pt x="4836778" y="0"/>
                </a:lnTo>
                <a:lnTo>
                  <a:pt x="4836778" y="2721751"/>
                </a:lnTo>
                <a:lnTo>
                  <a:pt x="0" y="272175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2" name="TextBox 22"/>
          <p:cNvSpPr txBox="1"/>
          <p:nvPr/>
        </p:nvSpPr>
        <p:spPr>
          <a:xfrm>
            <a:off x="5351252" y="788701"/>
            <a:ext cx="8898148" cy="8944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6899"/>
              </a:lnSpc>
              <a:spcBef>
                <a:spcPct val="0"/>
              </a:spcBef>
            </a:pPr>
            <a:r>
              <a:rPr lang="en-US" sz="5999" b="1" spc="263" dirty="0" err="1">
                <a:solidFill>
                  <a:srgbClr val="0039CD"/>
                </a:solidFill>
                <a:latin typeface="Petchlamoon Medium"/>
                <a:ea typeface="Petchlamoon Medium"/>
                <a:cs typeface="Petchlamoon Medium"/>
                <a:sym typeface="Petchlamoon Medium"/>
              </a:rPr>
              <a:t>คุณธรรมเป้าหมาย</a:t>
            </a:r>
            <a:endParaRPr lang="en-US" sz="5999" b="1" spc="263" dirty="0">
              <a:solidFill>
                <a:srgbClr val="0039CD"/>
              </a:solidFill>
              <a:latin typeface="Petchlamoon Medium"/>
              <a:ea typeface="Petchlamoon Medium"/>
              <a:cs typeface="Petchlamoon Medium"/>
              <a:sym typeface="Petchlamoon Medium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5642952" y="1491231"/>
            <a:ext cx="6836795" cy="8417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86"/>
              </a:lnSpc>
            </a:pPr>
            <a:r>
              <a:rPr lang="en-US" sz="4657" b="1" spc="93" dirty="0" err="1">
                <a:solidFill>
                  <a:srgbClr val="0039CD"/>
                </a:solidFill>
                <a:latin typeface="เอฟซี มินิมอล Bold"/>
                <a:ea typeface="เอฟซี มินิมอล Bold"/>
                <a:cs typeface="เอฟซี มินิมอล Bold"/>
                <a:sym typeface="เอฟซี มินิมอล Bold"/>
              </a:rPr>
              <a:t>ปีงบประมาณ</a:t>
            </a:r>
            <a:r>
              <a:rPr lang="en-US" sz="4657" b="1" spc="93" dirty="0">
                <a:solidFill>
                  <a:srgbClr val="0039CD"/>
                </a:solidFill>
                <a:latin typeface="เอฟซี มินิมอล Bold"/>
                <a:ea typeface="เอฟซี มินิมอล Bold"/>
                <a:cs typeface="เอฟซี มินิมอล Bold"/>
                <a:sym typeface="เอฟซี มินิมอล Bold"/>
              </a:rPr>
              <a:t> 2569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532947" y="5095875"/>
            <a:ext cx="6829543" cy="15997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32782" lvl="1" indent="-316391" algn="l">
              <a:lnSpc>
                <a:spcPts val="4103"/>
              </a:lnSpc>
              <a:buFont typeface="Arial"/>
              <a:buChar char="•"/>
            </a:pPr>
            <a:r>
              <a:rPr lang="en-US" sz="4000" dirty="0" err="1">
                <a:solidFill>
                  <a:srgbClr val="6B7280"/>
                </a:solidFill>
                <a:latin typeface="TH Sarabun New" panose="020B0500040200020003" pitchFamily="34" charset="-34"/>
                <a:ea typeface="DM Sans"/>
                <a:cs typeface="TH Sarabun New" panose="020B0500040200020003" pitchFamily="34" charset="-34"/>
                <a:sym typeface="DM Sans"/>
              </a:rPr>
              <a:t>กิจกรรม</a:t>
            </a:r>
            <a:r>
              <a:rPr lang="en-US" sz="4000" dirty="0">
                <a:solidFill>
                  <a:srgbClr val="6B7280"/>
                </a:solidFill>
                <a:latin typeface="TH Sarabun New" panose="020B0500040200020003" pitchFamily="34" charset="-34"/>
                <a:ea typeface="DM Sans"/>
                <a:cs typeface="TH Sarabun New" panose="020B0500040200020003" pitchFamily="34" charset="-34"/>
                <a:sym typeface="DM Sans"/>
              </a:rPr>
              <a:t> </a:t>
            </a:r>
            <a:r>
              <a:rPr lang="en-US" sz="4000" dirty="0" err="1">
                <a:solidFill>
                  <a:srgbClr val="6B7280"/>
                </a:solidFill>
                <a:latin typeface="TH Sarabun New" panose="020B0500040200020003" pitchFamily="34" charset="-34"/>
                <a:ea typeface="DM Sans"/>
                <a:cs typeface="TH Sarabun New" panose="020B0500040200020003" pitchFamily="34" charset="-34"/>
                <a:sym typeface="DM Sans"/>
              </a:rPr>
              <a:t>รดน้ำดำหัว</a:t>
            </a:r>
            <a:r>
              <a:rPr lang="en-US" sz="4000" dirty="0">
                <a:solidFill>
                  <a:srgbClr val="6B7280"/>
                </a:solidFill>
                <a:latin typeface="TH Sarabun New" panose="020B0500040200020003" pitchFamily="34" charset="-34"/>
                <a:ea typeface="DM Sans"/>
                <a:cs typeface="TH Sarabun New" panose="020B0500040200020003" pitchFamily="34" charset="-34"/>
                <a:sym typeface="DM Sans"/>
              </a:rPr>
              <a:t> </a:t>
            </a:r>
            <a:r>
              <a:rPr lang="en-US" sz="4000" dirty="0" err="1">
                <a:solidFill>
                  <a:srgbClr val="6B7280"/>
                </a:solidFill>
                <a:latin typeface="TH Sarabun New" panose="020B0500040200020003" pitchFamily="34" charset="-34"/>
                <a:ea typeface="DM Sans"/>
                <a:cs typeface="TH Sarabun New" panose="020B0500040200020003" pitchFamily="34" charset="-34"/>
                <a:sym typeface="DM Sans"/>
              </a:rPr>
              <a:t>ผู้อาวุโสในหน่วยงาน</a:t>
            </a:r>
            <a:endParaRPr lang="en-US" sz="4000" dirty="0">
              <a:solidFill>
                <a:srgbClr val="6B7280"/>
              </a:solidFill>
              <a:latin typeface="TH Sarabun New" panose="020B0500040200020003" pitchFamily="34" charset="-34"/>
              <a:ea typeface="DM Sans"/>
              <a:cs typeface="TH Sarabun New" panose="020B0500040200020003" pitchFamily="34" charset="-34"/>
              <a:sym typeface="DM Sans"/>
            </a:endParaRPr>
          </a:p>
          <a:p>
            <a:pPr marL="632782" lvl="1" indent="-316391" algn="l">
              <a:lnSpc>
                <a:spcPts val="4103"/>
              </a:lnSpc>
              <a:buFont typeface="Arial"/>
              <a:buChar char="•"/>
            </a:pPr>
            <a:r>
              <a:rPr lang="en-US" sz="4000" dirty="0" err="1">
                <a:solidFill>
                  <a:srgbClr val="6B7280"/>
                </a:solidFill>
                <a:latin typeface="TH Sarabun New" panose="020B0500040200020003" pitchFamily="34" charset="-34"/>
                <a:ea typeface="DM Sans"/>
                <a:cs typeface="TH Sarabun New" panose="020B0500040200020003" pitchFamily="34" charset="-34"/>
                <a:sym typeface="DM Sans"/>
              </a:rPr>
              <a:t>กิจกรรมยกย่องเชิดชูเป็นบุคคลต้นแบบประจำปีงบประมาณ</a:t>
            </a:r>
            <a:r>
              <a:rPr lang="en-US" sz="4000" dirty="0">
                <a:solidFill>
                  <a:srgbClr val="6B7280"/>
                </a:solidFill>
                <a:latin typeface="TH Sarabun New" panose="020B0500040200020003" pitchFamily="34" charset="-34"/>
                <a:ea typeface="DM Sans"/>
                <a:cs typeface="TH Sarabun New" panose="020B0500040200020003" pitchFamily="34" charset="-34"/>
                <a:sym typeface="DM Sans"/>
              </a:rPr>
              <a:t> 2569</a:t>
            </a: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1327</TotalTime>
  <Words>401</Words>
  <Application>Microsoft Office PowerPoint</Application>
  <PresentationFormat>Custom</PresentationFormat>
  <Paragraphs>62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TH Sarabun New</vt:lpstr>
      <vt:lpstr>Calibri</vt:lpstr>
      <vt:lpstr>Arial</vt:lpstr>
      <vt:lpstr>เอฟซี มินิมอล Bold</vt:lpstr>
      <vt:lpstr>DM Sans Bold</vt:lpstr>
      <vt:lpstr>เอฟซี มินิมอล</vt:lpstr>
      <vt:lpstr>Petchlamoon Medium</vt:lpstr>
      <vt:lpstr>DM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องค์กรคุณต้นแบบ 2569</dc:title>
  <cp:lastModifiedBy>JUCKAPONG JAISAKSERN</cp:lastModifiedBy>
  <cp:revision>2</cp:revision>
  <dcterms:created xsi:type="dcterms:W3CDTF">2006-08-16T00:00:00Z</dcterms:created>
  <dcterms:modified xsi:type="dcterms:W3CDTF">2026-07-17T07:59:43Z</dcterms:modified>
  <dc:identifier>DAHPcJMxdMM</dc:identifier>
</cp:coreProperties>
</file>